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3" r:id="rId4"/>
    <p:sldId id="257" r:id="rId5"/>
    <p:sldId id="258" r:id="rId6"/>
    <p:sldId id="259" r:id="rId7"/>
    <p:sldId id="260" r:id="rId8"/>
    <p:sldId id="262" r:id="rId9"/>
    <p:sldId id="264" r:id="rId10"/>
    <p:sldId id="281" r:id="rId11"/>
    <p:sldId id="265" r:id="rId12"/>
    <p:sldId id="266" r:id="rId13"/>
    <p:sldId id="268" r:id="rId14"/>
    <p:sldId id="267" r:id="rId15"/>
    <p:sldId id="269" r:id="rId16"/>
    <p:sldId id="270" r:id="rId17"/>
    <p:sldId id="271" r:id="rId18"/>
    <p:sldId id="272" r:id="rId19"/>
    <p:sldId id="273" r:id="rId20"/>
    <p:sldId id="274" r:id="rId21"/>
    <p:sldId id="275" r:id="rId22"/>
    <p:sldId id="278" r:id="rId23"/>
    <p:sldId id="279" r:id="rId24"/>
    <p:sldId id="280" r:id="rId25"/>
    <p:sldId id="27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1" d="100"/>
          <a:sy n="81" d="100"/>
        </p:scale>
        <p:origin x="1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PT"/>
              <a:t>Clique para editar o estilo de título do Modelo Global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PT"/>
              <a:t>Clique para editar o estilo de título do Modelo Global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t-PT"/>
              <a:t>Editar os estilos de texto do Modelo Global</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t-PT"/>
              <a:t>Clique para editar o estilo de título do Modelo Global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PT"/>
              <a:t>Editar os estilos de texto do Modelo Global</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nchor="ct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t-PT"/>
              <a:t>Clique para editar o estilo de título do Modelo Global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61BEF0D-F0BB-DE4B-95CE-6DB70DBA9567}" type="datetimeFigureOut">
              <a:rPr lang="en-US" dirty="0"/>
              <a:pPr/>
              <a:t>7/15/2017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7/15/2017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christianrosenkreuz.org/"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BF41C-113C-4153-8D45-9CEAE577A27F}"/>
              </a:ext>
            </a:extLst>
          </p:cNvPr>
          <p:cNvSpPr>
            <a:spLocks noGrp="1"/>
          </p:cNvSpPr>
          <p:nvPr>
            <p:ph type="ctrTitle"/>
          </p:nvPr>
        </p:nvSpPr>
        <p:spPr/>
        <p:txBody>
          <a:bodyPr/>
          <a:lstStyle/>
          <a:p>
            <a:r>
              <a:rPr lang="pt-PT" b="1" dirty="0">
                <a:solidFill>
                  <a:schemeClr val="bg1">
                    <a:lumMod val="95000"/>
                    <a:lumOff val="5000"/>
                  </a:schemeClr>
                </a:solidFill>
              </a:rPr>
              <a:t>A  CURA  ROSACRUZ </a:t>
            </a:r>
            <a:br>
              <a:rPr lang="pt-PT" dirty="0">
                <a:solidFill>
                  <a:schemeClr val="bg1">
                    <a:lumMod val="95000"/>
                    <a:lumOff val="5000"/>
                  </a:schemeClr>
                </a:solidFill>
              </a:rPr>
            </a:br>
            <a:br>
              <a:rPr lang="pt-PT" dirty="0">
                <a:solidFill>
                  <a:schemeClr val="bg1">
                    <a:lumMod val="95000"/>
                    <a:lumOff val="5000"/>
                  </a:schemeClr>
                </a:solidFill>
              </a:rPr>
            </a:br>
            <a:r>
              <a:rPr lang="pt-PT" b="1" dirty="0">
                <a:solidFill>
                  <a:schemeClr val="bg1">
                    <a:lumMod val="95000"/>
                    <a:lumOff val="5000"/>
                  </a:schemeClr>
                </a:solidFill>
              </a:rPr>
              <a:t>AUXILIARES  INVISIVEIS </a:t>
            </a:r>
          </a:p>
        </p:txBody>
      </p:sp>
      <p:sp>
        <p:nvSpPr>
          <p:cNvPr id="3" name="Subtítulo 2">
            <a:extLst>
              <a:ext uri="{FF2B5EF4-FFF2-40B4-BE49-F238E27FC236}">
                <a16:creationId xmlns:a16="http://schemas.microsoft.com/office/drawing/2014/main" id="{DB822B8E-F5F7-4BC4-B9CB-4695AF0599E3}"/>
              </a:ext>
            </a:extLst>
          </p:cNvPr>
          <p:cNvSpPr>
            <a:spLocks noGrp="1"/>
          </p:cNvSpPr>
          <p:nvPr>
            <p:ph type="subTitle" idx="1"/>
          </p:nvPr>
        </p:nvSpPr>
        <p:spPr/>
        <p:txBody>
          <a:bodyPr/>
          <a:lstStyle/>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p:txBody>
      </p:sp>
    </p:spTree>
    <p:extLst>
      <p:ext uri="{BB962C8B-B14F-4D97-AF65-F5344CB8AC3E}">
        <p14:creationId xmlns:p14="http://schemas.microsoft.com/office/powerpoint/2010/main" val="298212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7BF46-4502-46AB-87C8-C652FE019271}"/>
              </a:ext>
            </a:extLst>
          </p:cNvPr>
          <p:cNvSpPr>
            <a:spLocks noGrp="1"/>
          </p:cNvSpPr>
          <p:nvPr>
            <p:ph type="title"/>
          </p:nvPr>
        </p:nvSpPr>
        <p:spPr>
          <a:xfrm>
            <a:off x="685800" y="201882"/>
            <a:ext cx="6164653" cy="1009402"/>
          </a:xfrm>
        </p:spPr>
        <p:txBody>
          <a:bodyPr>
            <a:normAutofit/>
          </a:bodyPr>
          <a:lstStyle/>
          <a:p>
            <a:r>
              <a:rPr lang="pt-PT" b="1" dirty="0">
                <a:solidFill>
                  <a:schemeClr val="bg1"/>
                </a:solidFill>
              </a:rPr>
              <a:t>A CURA ROSACRUZ E O DIAGNÓSTICO PELOS ASTROS </a:t>
            </a:r>
          </a:p>
        </p:txBody>
      </p:sp>
      <p:pic>
        <p:nvPicPr>
          <p:cNvPr id="6" name="Marcador de Posição da Imagem 5">
            <a:extLst>
              <a:ext uri="{FF2B5EF4-FFF2-40B4-BE49-F238E27FC236}">
                <a16:creationId xmlns:a16="http://schemas.microsoft.com/office/drawing/2014/main" id="{7E70130A-CDC2-4D65-8FD1-99F7BD1DA3F4}"/>
              </a:ext>
            </a:extLst>
          </p:cNvPr>
          <p:cNvPicPr>
            <a:picLocks noGrp="1" noChangeAspect="1"/>
          </p:cNvPicPr>
          <p:nvPr>
            <p:ph type="pic" idx="1"/>
          </p:nvPr>
        </p:nvPicPr>
        <p:blipFill>
          <a:blip r:embed="rId2"/>
          <a:srcRect l="3372" r="3372"/>
          <a:stretch>
            <a:fillRect/>
          </a:stretch>
        </p:blipFill>
        <p:spPr>
          <a:xfrm>
            <a:off x="7559675" y="1354138"/>
            <a:ext cx="3281363" cy="4572000"/>
          </a:xfrm>
        </p:spPr>
      </p:pic>
      <p:sp>
        <p:nvSpPr>
          <p:cNvPr id="4" name="Marcador de Posição do Texto 3">
            <a:extLst>
              <a:ext uri="{FF2B5EF4-FFF2-40B4-BE49-F238E27FC236}">
                <a16:creationId xmlns:a16="http://schemas.microsoft.com/office/drawing/2014/main" id="{55AEB648-A194-48BE-B414-660F976C8FBD}"/>
              </a:ext>
            </a:extLst>
          </p:cNvPr>
          <p:cNvSpPr>
            <a:spLocks noGrp="1"/>
          </p:cNvSpPr>
          <p:nvPr>
            <p:ph type="body" sz="half" idx="2"/>
          </p:nvPr>
        </p:nvSpPr>
        <p:spPr>
          <a:xfrm>
            <a:off x="685800" y="1211283"/>
            <a:ext cx="6164653" cy="5438899"/>
          </a:xfrm>
        </p:spPr>
        <p:txBody>
          <a:bodyPr>
            <a:normAutofit fontScale="62500" lnSpcReduction="20000"/>
          </a:bodyPr>
          <a:lstStyle/>
          <a:p>
            <a:r>
              <a:rPr lang="pt-PT" sz="2900" dirty="0">
                <a:solidFill>
                  <a:schemeClr val="bg1"/>
                </a:solidFill>
              </a:rPr>
              <a:t>No Método de Cura, a primeira coisa que se obtém dos doentes é o levantamento do seu Mapa Astral.</a:t>
            </a:r>
          </a:p>
          <a:p>
            <a:r>
              <a:rPr lang="pt-PT" sz="2900" dirty="0">
                <a:solidFill>
                  <a:schemeClr val="bg1"/>
                </a:solidFill>
              </a:rPr>
              <a:t>Max </a:t>
            </a:r>
            <a:r>
              <a:rPr lang="pt-PT" sz="2900" dirty="0" err="1">
                <a:solidFill>
                  <a:schemeClr val="bg1"/>
                </a:solidFill>
              </a:rPr>
              <a:t>Heindel</a:t>
            </a:r>
            <a:r>
              <a:rPr lang="pt-PT" sz="2900" dirty="0">
                <a:solidFill>
                  <a:schemeClr val="bg1"/>
                </a:solidFill>
              </a:rPr>
              <a:t> defendia mesmo que a justificação verdadeira para se proceder ao levantamento de um Mapa é a de querer prestar auxílio, seja na saúde física, psíquica ou espiritual. A conduta e a cura dependem também desta leitura.</a:t>
            </a:r>
          </a:p>
          <a:p>
            <a:r>
              <a:rPr lang="pt-PT" sz="2900" dirty="0">
                <a:solidFill>
                  <a:schemeClr val="bg1"/>
                </a:solidFill>
              </a:rPr>
              <a:t>Mais uma vez o que é destino maduro, imutável, é respeitado, e o auxílio prestado tendo em conta a Lei de Causa Efeito.</a:t>
            </a:r>
          </a:p>
          <a:p>
            <a:r>
              <a:rPr lang="pt-PT" sz="2900" dirty="0">
                <a:solidFill>
                  <a:schemeClr val="bg1"/>
                </a:solidFill>
              </a:rPr>
              <a:t>Todas as outras situações devem ser vistas caso a caso, de acordo com o mapa e a possibilidade de ajuda. </a:t>
            </a:r>
          </a:p>
          <a:p>
            <a:r>
              <a:rPr lang="pt-PT" sz="2900" dirty="0">
                <a:solidFill>
                  <a:schemeClr val="bg1"/>
                </a:solidFill>
              </a:rPr>
              <a:t>O Método de Cura </a:t>
            </a:r>
            <a:r>
              <a:rPr lang="pt-PT" sz="2900" dirty="0" err="1">
                <a:solidFill>
                  <a:schemeClr val="bg1"/>
                </a:solidFill>
              </a:rPr>
              <a:t>Rosacruz</a:t>
            </a:r>
            <a:r>
              <a:rPr lang="pt-PT" sz="2900" dirty="0">
                <a:solidFill>
                  <a:schemeClr val="bg1"/>
                </a:solidFill>
              </a:rPr>
              <a:t> tem sempre em conta  os Astros. </a:t>
            </a:r>
          </a:p>
          <a:p>
            <a:r>
              <a:rPr lang="pt-PT" sz="2900" dirty="0">
                <a:solidFill>
                  <a:schemeClr val="bg1"/>
                </a:solidFill>
              </a:rPr>
              <a:t>O Diagnóstico pelos Astros, o Mapa astral do doente, os momentos adequados, as partes do corpo que estão sob influência de cada signo, dias e horas, enfim o todo de influências e a determinação do tipo de auxílio possível e adequado a cada caso. </a:t>
            </a:r>
          </a:p>
          <a:p>
            <a:r>
              <a:rPr lang="pt-PT" sz="2900" dirty="0">
                <a:solidFill>
                  <a:schemeClr val="bg1"/>
                </a:solidFill>
              </a:rPr>
              <a:t>NOTA: A Ajuda </a:t>
            </a:r>
            <a:r>
              <a:rPr lang="pt-PT" sz="2900" dirty="0" err="1">
                <a:solidFill>
                  <a:schemeClr val="bg1"/>
                </a:solidFill>
              </a:rPr>
              <a:t>Rosacruz</a:t>
            </a:r>
            <a:r>
              <a:rPr lang="pt-PT" sz="2900" dirty="0">
                <a:solidFill>
                  <a:schemeClr val="bg1"/>
                </a:solidFill>
              </a:rPr>
              <a:t> não impede nenhum tipo de intervenção médica, pelo contrário, os Auxiliares muitas vezes guiam e inspiram os médicos, enfermeiros, psicólogos, </a:t>
            </a:r>
            <a:r>
              <a:rPr lang="pt-PT" sz="2900" dirty="0" err="1">
                <a:solidFill>
                  <a:schemeClr val="bg1"/>
                </a:solidFill>
              </a:rPr>
              <a:t>etc</a:t>
            </a:r>
            <a:r>
              <a:rPr lang="pt-PT" sz="2900" dirty="0">
                <a:solidFill>
                  <a:schemeClr val="bg1"/>
                </a:solidFill>
              </a:rPr>
              <a:t>, que atuam no terreno.</a:t>
            </a:r>
          </a:p>
          <a:p>
            <a:endParaRPr lang="pt-PT" dirty="0"/>
          </a:p>
        </p:txBody>
      </p:sp>
    </p:spTree>
    <p:extLst>
      <p:ext uri="{BB962C8B-B14F-4D97-AF65-F5344CB8AC3E}">
        <p14:creationId xmlns:p14="http://schemas.microsoft.com/office/powerpoint/2010/main" val="208009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E2EED-8027-4D4F-A9B6-DD6694F0B402}"/>
              </a:ext>
            </a:extLst>
          </p:cNvPr>
          <p:cNvSpPr>
            <a:spLocks noGrp="1"/>
          </p:cNvSpPr>
          <p:nvPr>
            <p:ph type="title"/>
          </p:nvPr>
        </p:nvSpPr>
        <p:spPr>
          <a:xfrm>
            <a:off x="685801" y="609600"/>
            <a:ext cx="10131425" cy="530087"/>
          </a:xfrm>
        </p:spPr>
        <p:txBody>
          <a:bodyPr>
            <a:normAutofit fontScale="90000"/>
          </a:bodyPr>
          <a:lstStyle/>
          <a:p>
            <a:pPr algn="ctr"/>
            <a:r>
              <a:rPr lang="pt-PT" b="1" dirty="0">
                <a:solidFill>
                  <a:schemeClr val="bg1"/>
                </a:solidFill>
              </a:rPr>
              <a:t>COOPERAÇÃO DO DOENTE </a:t>
            </a:r>
          </a:p>
        </p:txBody>
      </p:sp>
      <p:sp>
        <p:nvSpPr>
          <p:cNvPr id="3" name="Marcador de Posição de Conteúdo 2">
            <a:extLst>
              <a:ext uri="{FF2B5EF4-FFF2-40B4-BE49-F238E27FC236}">
                <a16:creationId xmlns:a16="http://schemas.microsoft.com/office/drawing/2014/main" id="{3F84DDCD-D54A-4C52-AF9C-B851A0728B1F}"/>
              </a:ext>
            </a:extLst>
          </p:cNvPr>
          <p:cNvSpPr>
            <a:spLocks noGrp="1"/>
          </p:cNvSpPr>
          <p:nvPr>
            <p:ph idx="1"/>
          </p:nvPr>
        </p:nvSpPr>
        <p:spPr>
          <a:xfrm>
            <a:off x="685801" y="1272209"/>
            <a:ext cx="10131425" cy="5406887"/>
          </a:xfrm>
        </p:spPr>
        <p:txBody>
          <a:bodyPr>
            <a:normAutofit/>
          </a:bodyPr>
          <a:lstStyle/>
          <a:p>
            <a:pPr algn="just">
              <a:lnSpc>
                <a:spcPct val="150000"/>
              </a:lnSpc>
              <a:buClrTx/>
              <a:buFont typeface="Wingdings" panose="05000000000000000000" pitchFamily="2" charset="2"/>
              <a:buChar char="q"/>
            </a:pPr>
            <a:r>
              <a:rPr lang="pt-PT" sz="2000" b="1" dirty="0">
                <a:solidFill>
                  <a:schemeClr val="bg1"/>
                </a:solidFill>
              </a:rPr>
              <a:t>PARA QUE O TRATAMENTO SEJA EFICAZ, É ESSENCIAL VIVER UMA VIDA PURA: </a:t>
            </a:r>
          </a:p>
          <a:p>
            <a:pPr marL="0" indent="0" algn="just">
              <a:lnSpc>
                <a:spcPct val="150000"/>
              </a:lnSpc>
              <a:buClrTx/>
              <a:buNone/>
            </a:pPr>
            <a:r>
              <a:rPr lang="pt-PT" sz="2000" b="1" dirty="0">
                <a:solidFill>
                  <a:schemeClr val="bg1"/>
                </a:solidFill>
              </a:rPr>
              <a:t>Os Auxiliares Invisíveis nunca permanecem surdos aos pedidos de auxílio; contudo, para que os enfermos possam merecer a Força Curadora do Pai, devem submeter-se a uma dieta alimentar pura, isenta de carne, dormir em habitações bem ventiladas, nutrir apenas pensamentos puros e construtivos e levar uma vida dedicada ao serviço desinteressado em favor da humanidade. A Força Curadora é pura, pois tem origem no Pai. Se apelamos a essa Força para diminuir as nossas dores, devemos viver de acordo com as Leis da Natureza, que são as Leis de Deus. Se o paciente não vive de acordo com as Leis Naturais, a base para a saúde, terá apelado inutilmente à Força Curadora do Pai.</a:t>
            </a:r>
          </a:p>
        </p:txBody>
      </p:sp>
    </p:spTree>
    <p:extLst>
      <p:ext uri="{BB962C8B-B14F-4D97-AF65-F5344CB8AC3E}">
        <p14:creationId xmlns:p14="http://schemas.microsoft.com/office/powerpoint/2010/main" val="311814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DF99E-DAD9-48C3-AE2C-1EEC763082D9}"/>
              </a:ext>
            </a:extLst>
          </p:cNvPr>
          <p:cNvSpPr>
            <a:spLocks noGrp="1"/>
          </p:cNvSpPr>
          <p:nvPr>
            <p:ph type="title"/>
          </p:nvPr>
        </p:nvSpPr>
        <p:spPr>
          <a:xfrm>
            <a:off x="685801" y="238539"/>
            <a:ext cx="10131425" cy="715618"/>
          </a:xfrm>
        </p:spPr>
        <p:txBody>
          <a:bodyPr>
            <a:normAutofit/>
          </a:bodyPr>
          <a:lstStyle/>
          <a:p>
            <a:pPr algn="ctr"/>
            <a:r>
              <a:rPr lang="pt-PT" dirty="0">
                <a:solidFill>
                  <a:schemeClr val="bg1"/>
                </a:solidFill>
              </a:rPr>
              <a:t>COOPERAÇÃO DO DOENTE </a:t>
            </a:r>
          </a:p>
        </p:txBody>
      </p:sp>
      <p:sp>
        <p:nvSpPr>
          <p:cNvPr id="3" name="Marcador de Posição de Conteúdo 2">
            <a:extLst>
              <a:ext uri="{FF2B5EF4-FFF2-40B4-BE49-F238E27FC236}">
                <a16:creationId xmlns:a16="http://schemas.microsoft.com/office/drawing/2014/main" id="{77A8CA93-18E8-4A16-B602-DB71F001B6E4}"/>
              </a:ext>
            </a:extLst>
          </p:cNvPr>
          <p:cNvSpPr>
            <a:spLocks noGrp="1"/>
          </p:cNvSpPr>
          <p:nvPr>
            <p:ph idx="1"/>
          </p:nvPr>
        </p:nvSpPr>
        <p:spPr>
          <a:xfrm>
            <a:off x="685801" y="954157"/>
            <a:ext cx="10131425" cy="6202017"/>
          </a:xfrm>
        </p:spPr>
        <p:txBody>
          <a:bodyPr>
            <a:normAutofit fontScale="77500" lnSpcReduction="20000"/>
          </a:bodyPr>
          <a:lstStyle/>
          <a:p>
            <a:pPr algn="just">
              <a:lnSpc>
                <a:spcPct val="150000"/>
              </a:lnSpc>
            </a:pPr>
            <a:r>
              <a:rPr lang="pt-PT" sz="2300" b="1" dirty="0">
                <a:solidFill>
                  <a:schemeClr val="bg1"/>
                </a:solidFill>
              </a:rPr>
              <a:t>CAUSAS DA ENFERMIDADE: </a:t>
            </a:r>
            <a:r>
              <a:rPr lang="pt-PT" sz="2300" dirty="0">
                <a:solidFill>
                  <a:schemeClr val="bg1"/>
                </a:solidFill>
              </a:rPr>
              <a:t>O maravilhoso organismo que chamamos corpo humano é regido por Leis Naturais imutáveis. Todas as enfermidades são o resultado da violação das Leis da Natureza, seja conscientemente ou por ignorância. Se uma pessoa está enferma é porque, na presente vida ou nas precedentes, não considerou os princípios fundamentais dos quais dependem a saúde do corpo. Se desejamos recuperar a saúde e conservá-la, devemos compreender estes princípios e harmonizar os nossos hábitos de acordo com eles. Era é a mensagem do Cristo, Jesus, quando disse ao paralítico curado: "Estás são, não voltes a pecar para que não te suceda algo pior" (João, 5:14). Nem mesmo Cristo podia conceder uma saúde perfeita permanente se aquele que a recebia por meio da Força Curadora do Pai, não renunciasse aos maus hábitos causadores da enfermidade e não obedecesse às Leis estabelecidas por Deus, que são as que governam o corpo humano.</a:t>
            </a:r>
          </a:p>
          <a:p>
            <a:pPr algn="just">
              <a:lnSpc>
                <a:spcPct val="150000"/>
              </a:lnSpc>
            </a:pPr>
            <a:r>
              <a:rPr lang="pt-PT" sz="2300" b="1" dirty="0">
                <a:solidFill>
                  <a:schemeClr val="bg1"/>
                </a:solidFill>
              </a:rPr>
              <a:t>O DIREITO À SAÚDE: </a:t>
            </a:r>
            <a:r>
              <a:rPr lang="pt-PT" sz="2300" dirty="0">
                <a:solidFill>
                  <a:schemeClr val="bg1"/>
                </a:solidFill>
              </a:rPr>
              <a:t>Há pessoas que "exigem" uma saúde perfeita e acreditam ter direito à mesma. Esquecem que, nesta existência ou noutra anterior, perderam esse direito que lhes foi dado pelo Criador, por terem desobedecido às Leis Naturais. Por meio da dor e da enfermidade aprendem uma dura lição. Só quando esta lição tenha produzido os seus frutos e passarem a viver uma vida sã, o direito à saúde lhes será restituído. Por Saúde entenda-se o aspeto físico, psíquico e espiritual. </a:t>
            </a:r>
          </a:p>
          <a:p>
            <a:endParaRPr lang="pt-PT" dirty="0"/>
          </a:p>
        </p:txBody>
      </p:sp>
    </p:spTree>
    <p:extLst>
      <p:ext uri="{BB962C8B-B14F-4D97-AF65-F5344CB8AC3E}">
        <p14:creationId xmlns:p14="http://schemas.microsoft.com/office/powerpoint/2010/main" val="311784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ADA9E-34BD-4753-8FFD-91C51B383827}"/>
              </a:ext>
            </a:extLst>
          </p:cNvPr>
          <p:cNvSpPr>
            <a:spLocks noGrp="1"/>
          </p:cNvSpPr>
          <p:nvPr>
            <p:ph type="title"/>
          </p:nvPr>
        </p:nvSpPr>
        <p:spPr>
          <a:xfrm>
            <a:off x="685801" y="119270"/>
            <a:ext cx="10131425" cy="755373"/>
          </a:xfrm>
        </p:spPr>
        <p:txBody>
          <a:bodyPr>
            <a:normAutofit/>
          </a:bodyPr>
          <a:lstStyle/>
          <a:p>
            <a:pPr algn="ctr"/>
            <a:r>
              <a:rPr lang="pt-PT" dirty="0">
                <a:solidFill>
                  <a:schemeClr val="bg1"/>
                </a:solidFill>
              </a:rPr>
              <a:t>COOPERAÇÃO DO DOENTE </a:t>
            </a:r>
          </a:p>
        </p:txBody>
      </p:sp>
      <p:sp>
        <p:nvSpPr>
          <p:cNvPr id="3" name="Marcador de Posição de Conteúdo 2">
            <a:extLst>
              <a:ext uri="{FF2B5EF4-FFF2-40B4-BE49-F238E27FC236}">
                <a16:creationId xmlns:a16="http://schemas.microsoft.com/office/drawing/2014/main" id="{3CDDA832-26F0-473B-9721-DE774E472CBA}"/>
              </a:ext>
            </a:extLst>
          </p:cNvPr>
          <p:cNvSpPr>
            <a:spLocks noGrp="1"/>
          </p:cNvSpPr>
          <p:nvPr>
            <p:ph idx="1"/>
          </p:nvPr>
        </p:nvSpPr>
        <p:spPr>
          <a:xfrm>
            <a:off x="685801" y="1020417"/>
            <a:ext cx="10131425" cy="5579166"/>
          </a:xfrm>
        </p:spPr>
        <p:txBody>
          <a:bodyPr>
            <a:normAutofit lnSpcReduction="10000"/>
          </a:bodyPr>
          <a:lstStyle/>
          <a:p>
            <a:pPr marL="0" lvl="0" indent="0" algn="just">
              <a:lnSpc>
                <a:spcPct val="150000"/>
              </a:lnSpc>
              <a:buClr>
                <a:prstClr val="white"/>
              </a:buClr>
              <a:buNone/>
            </a:pPr>
            <a:r>
              <a:rPr lang="pt-PT" sz="2000" b="1" dirty="0">
                <a:solidFill>
                  <a:prstClr val="black"/>
                </a:solidFill>
              </a:rPr>
              <a:t>VIOLAÇÃO DAS LEIS DA SAÚDE: </a:t>
            </a:r>
            <a:r>
              <a:rPr lang="pt-PT" sz="2000" dirty="0">
                <a:solidFill>
                  <a:prstClr val="black"/>
                </a:solidFill>
              </a:rPr>
              <a:t>A</a:t>
            </a:r>
            <a:r>
              <a:rPr lang="pt-PT" sz="2000" b="1" dirty="0">
                <a:solidFill>
                  <a:prstClr val="black"/>
                </a:solidFill>
              </a:rPr>
              <a:t> </a:t>
            </a:r>
            <a:r>
              <a:rPr lang="pt-PT" sz="2000" dirty="0">
                <a:solidFill>
                  <a:prstClr val="black"/>
                </a:solidFill>
              </a:rPr>
              <a:t>Força Curadora do Pai é construtiva, os métodos errados de viver são destrutivos. As omissões e transgressões, provenientes de uma vida errada, são as causas da enfermidade. Citaremos as principais: alimentação inadequada ou excesso de alimentos, falta de ar puro e de sol, vida sedentária, falta de domínio sobre si mesmo, abrigar pensamentos de cólera, ódio e ressentimento, gratificar desejos degradantes, maltratar outros seres, sejam eles humanos ou animais, abuso da sagrada função geradora. Uma vez que todos os órgãos do corpo, com as suas funções respetivas, se relacionam entre si, o abuso leva a doença a todo o organismo, porque cada parte influi, por consequência, nas demais, contribuindo para acumular os venenos da enfermidade em todo o sistema, diminuindo assim a vitalidade de todo corpo. Os sintomas locais são a evidência de que todo o corpo está enfermo. Por isso, toda a cura, para ser duradoura, necessita de suprimir as causas e não eliminar apenas os sintomas.</a:t>
            </a:r>
          </a:p>
          <a:p>
            <a:endParaRPr lang="pt-PT" dirty="0"/>
          </a:p>
        </p:txBody>
      </p:sp>
    </p:spTree>
    <p:extLst>
      <p:ext uri="{BB962C8B-B14F-4D97-AF65-F5344CB8AC3E}">
        <p14:creationId xmlns:p14="http://schemas.microsoft.com/office/powerpoint/2010/main" val="335651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78380-B528-4455-B6C5-DEEAB4B73C40}"/>
              </a:ext>
            </a:extLst>
          </p:cNvPr>
          <p:cNvSpPr>
            <a:spLocks noGrp="1"/>
          </p:cNvSpPr>
          <p:nvPr>
            <p:ph type="title"/>
          </p:nvPr>
        </p:nvSpPr>
        <p:spPr>
          <a:xfrm>
            <a:off x="685801" y="609600"/>
            <a:ext cx="10131425" cy="675861"/>
          </a:xfrm>
        </p:spPr>
        <p:txBody>
          <a:bodyPr/>
          <a:lstStyle/>
          <a:p>
            <a:pPr algn="ctr"/>
            <a:r>
              <a:rPr lang="pt-PT" b="1" i="1" dirty="0">
                <a:solidFill>
                  <a:schemeClr val="bg1"/>
                </a:solidFill>
              </a:rPr>
              <a:t>COOPERAÇÃO DO DOENTE </a:t>
            </a:r>
          </a:p>
        </p:txBody>
      </p:sp>
      <p:sp>
        <p:nvSpPr>
          <p:cNvPr id="3" name="Marcador de Posição de Conteúdo 2">
            <a:extLst>
              <a:ext uri="{FF2B5EF4-FFF2-40B4-BE49-F238E27FC236}">
                <a16:creationId xmlns:a16="http://schemas.microsoft.com/office/drawing/2014/main" id="{949AF40A-C3AA-4BFA-8A37-8808FFBC740E}"/>
              </a:ext>
            </a:extLst>
          </p:cNvPr>
          <p:cNvSpPr>
            <a:spLocks noGrp="1"/>
          </p:cNvSpPr>
          <p:nvPr>
            <p:ph idx="1"/>
          </p:nvPr>
        </p:nvSpPr>
        <p:spPr>
          <a:xfrm>
            <a:off x="685801" y="1590261"/>
            <a:ext cx="10131425" cy="5035826"/>
          </a:xfrm>
        </p:spPr>
        <p:txBody>
          <a:bodyPr/>
          <a:lstStyle/>
          <a:p>
            <a:pPr lvl="0" algn="just">
              <a:buClrTx/>
              <a:buFont typeface="Wingdings" panose="05000000000000000000" pitchFamily="2" charset="2"/>
              <a:buChar char="q"/>
            </a:pPr>
            <a:endParaRPr lang="pt-PT" sz="1900" dirty="0">
              <a:solidFill>
                <a:prstClr val="black"/>
              </a:solidFill>
            </a:endParaRPr>
          </a:p>
          <a:p>
            <a:pPr lvl="0" algn="just">
              <a:buClrTx/>
              <a:buFont typeface="Wingdings" panose="05000000000000000000" pitchFamily="2" charset="2"/>
              <a:buChar char="q"/>
            </a:pPr>
            <a:endParaRPr lang="pt-PT" sz="1900" dirty="0">
              <a:solidFill>
                <a:prstClr val="black"/>
              </a:solidFill>
            </a:endParaRPr>
          </a:p>
          <a:p>
            <a:pPr lvl="0" algn="just">
              <a:buClrTx/>
              <a:buFont typeface="Wingdings" panose="05000000000000000000" pitchFamily="2" charset="2"/>
              <a:buChar char="q"/>
            </a:pPr>
            <a:endParaRPr lang="pt-PT" sz="1900" dirty="0">
              <a:solidFill>
                <a:prstClr val="black"/>
              </a:solidFill>
            </a:endParaRPr>
          </a:p>
          <a:p>
            <a:pPr lvl="0" algn="just">
              <a:buClrTx/>
              <a:buFont typeface="Wingdings" panose="05000000000000000000" pitchFamily="2" charset="2"/>
              <a:buChar char="q"/>
            </a:pPr>
            <a:r>
              <a:rPr lang="pt-PT" sz="1900" dirty="0">
                <a:solidFill>
                  <a:prstClr val="black"/>
                </a:solidFill>
              </a:rPr>
              <a:t>A Dieta não deve ser mudada radicalmente, mas de forma gradual, e enfatizamos a importância da alimentação vegetariana, composta de grãos, frutas e vegetais, principalmente, a fim de apressar a cura. </a:t>
            </a:r>
          </a:p>
          <a:p>
            <a:pPr lvl="0" algn="just">
              <a:buClrTx/>
              <a:buFont typeface="Wingdings" panose="05000000000000000000" pitchFamily="2" charset="2"/>
              <a:buChar char="q"/>
            </a:pPr>
            <a:endParaRPr lang="pt-PT" sz="1900" dirty="0">
              <a:solidFill>
                <a:prstClr val="black"/>
              </a:solidFill>
            </a:endParaRPr>
          </a:p>
          <a:p>
            <a:pPr lvl="0" algn="just">
              <a:buClrTx/>
              <a:buFont typeface="Wingdings" panose="05000000000000000000" pitchFamily="2" charset="2"/>
              <a:buChar char="q"/>
            </a:pPr>
            <a:r>
              <a:rPr lang="pt-PT" sz="1900" dirty="0">
                <a:solidFill>
                  <a:prstClr val="black"/>
                </a:solidFill>
              </a:rPr>
              <a:t>No caso de situações muito graves e de obsessões é estritamente necessário que a dieta passe a ser vegan, ou seja  vegetariana estrita.  Esta é também uma meta ética a atingir na atualidade, para  todos aqueles que sabem que ovos e lácteos não são obtidos de forma inocente, e provocam dor e sofrimento. A vida pura é sempre contra a crueldade e sofrimento de pessoas e animais.</a:t>
            </a:r>
          </a:p>
        </p:txBody>
      </p:sp>
      <p:sp>
        <p:nvSpPr>
          <p:cNvPr id="4" name="Retângulo 3">
            <a:extLst>
              <a:ext uri="{FF2B5EF4-FFF2-40B4-BE49-F238E27FC236}">
                <a16:creationId xmlns:a16="http://schemas.microsoft.com/office/drawing/2014/main" id="{9B9823FB-15F6-4BBC-A251-BBDB0BC156EE}"/>
              </a:ext>
            </a:extLst>
          </p:cNvPr>
          <p:cNvSpPr/>
          <p:nvPr/>
        </p:nvSpPr>
        <p:spPr>
          <a:xfrm>
            <a:off x="685801" y="1590261"/>
            <a:ext cx="10131425" cy="1754326"/>
          </a:xfrm>
          <a:prstGeom prst="rect">
            <a:avLst/>
          </a:prstGeom>
        </p:spPr>
        <p:txBody>
          <a:bodyPr wrap="square">
            <a:spAutoFit/>
          </a:bodyPr>
          <a:lstStyle/>
          <a:p>
            <a:pPr algn="just">
              <a:lnSpc>
                <a:spcPct val="150000"/>
              </a:lnSpc>
            </a:pPr>
            <a:r>
              <a:rPr lang="pt-PT" b="1" dirty="0">
                <a:solidFill>
                  <a:schemeClr val="bg1"/>
                </a:solidFill>
              </a:rPr>
              <a:t>UMA BOA ALIMENTAÇÃO É UMA MEDICINA NATURAL</a:t>
            </a:r>
            <a:r>
              <a:rPr lang="pt-PT" dirty="0">
                <a:solidFill>
                  <a:schemeClr val="bg1"/>
                </a:solidFill>
              </a:rPr>
              <a:t>: </a:t>
            </a:r>
          </a:p>
          <a:p>
            <a:pPr marL="285750" indent="-285750" algn="just">
              <a:lnSpc>
                <a:spcPct val="150000"/>
              </a:lnSpc>
              <a:buClr>
                <a:schemeClr val="bg1"/>
              </a:buClr>
              <a:buFont typeface="Wingdings" panose="05000000000000000000" pitchFamily="2" charset="2"/>
              <a:buChar char="q"/>
            </a:pPr>
            <a:r>
              <a:rPr lang="pt-PT" dirty="0">
                <a:solidFill>
                  <a:schemeClr val="bg1"/>
                </a:solidFill>
              </a:rPr>
              <a:t>O corpo é construído por meio das substâncias físicas introduzidas no sangue pela alimentação diária. Uma boa alimentação constitui, pois, uma terapêutica natural que o paciente deve seguir para cooperar com os Auxiliares Invisíveis, em seu trabalho de reconstruir o organismo.</a:t>
            </a:r>
          </a:p>
        </p:txBody>
      </p:sp>
    </p:spTree>
    <p:extLst>
      <p:ext uri="{BB962C8B-B14F-4D97-AF65-F5344CB8AC3E}">
        <p14:creationId xmlns:p14="http://schemas.microsoft.com/office/powerpoint/2010/main" val="22958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69B473-332A-482F-8010-EB98FD9B5078}"/>
              </a:ext>
            </a:extLst>
          </p:cNvPr>
          <p:cNvSpPr>
            <a:spLocks noGrp="1"/>
          </p:cNvSpPr>
          <p:nvPr>
            <p:ph type="title"/>
          </p:nvPr>
        </p:nvSpPr>
        <p:spPr/>
        <p:txBody>
          <a:bodyPr/>
          <a:lstStyle/>
          <a:p>
            <a:pPr algn="ctr"/>
            <a:r>
              <a:rPr lang="pt-PT" b="1" i="1" dirty="0">
                <a:solidFill>
                  <a:schemeClr val="bg1"/>
                </a:solidFill>
              </a:rPr>
              <a:t>TEMPO NECESSÁRIO PARA A CURA </a:t>
            </a:r>
          </a:p>
        </p:txBody>
      </p:sp>
      <p:sp>
        <p:nvSpPr>
          <p:cNvPr id="3" name="Marcador de Posição de Conteúdo 2">
            <a:extLst>
              <a:ext uri="{FF2B5EF4-FFF2-40B4-BE49-F238E27FC236}">
                <a16:creationId xmlns:a16="http://schemas.microsoft.com/office/drawing/2014/main" id="{DA85C359-D3A4-485D-86CD-5DC922267207}"/>
              </a:ext>
            </a:extLst>
          </p:cNvPr>
          <p:cNvSpPr>
            <a:spLocks noGrp="1"/>
          </p:cNvSpPr>
          <p:nvPr>
            <p:ph idx="1"/>
          </p:nvPr>
        </p:nvSpPr>
        <p:spPr>
          <a:xfrm>
            <a:off x="685801" y="2142067"/>
            <a:ext cx="10131425" cy="4059950"/>
          </a:xfrm>
        </p:spPr>
        <p:txBody>
          <a:bodyPr>
            <a:normAutofit lnSpcReduction="10000"/>
          </a:bodyPr>
          <a:lstStyle/>
          <a:p>
            <a:pPr marL="0" indent="0" algn="just">
              <a:lnSpc>
                <a:spcPct val="150000"/>
              </a:lnSpc>
              <a:buNone/>
            </a:pPr>
            <a:r>
              <a:rPr lang="pt-PT" sz="2000" b="1" dirty="0">
                <a:solidFill>
                  <a:schemeClr val="bg1"/>
                </a:solidFill>
              </a:rPr>
              <a:t>TEMPO NECESSÁRIO PARA A CURA: </a:t>
            </a:r>
            <a:r>
              <a:rPr lang="pt-PT" sz="2000" dirty="0">
                <a:solidFill>
                  <a:schemeClr val="bg1"/>
                </a:solidFill>
              </a:rPr>
              <a:t>Em casos de enfermidades agudas, as curas instantâneas são frequentes quando se recorre aos Auxiliares Invisíveis. Em casos de enfermidades crónicas, que demoram muitos anos para se manifestar, pode sentir-se certa sensação de alívio imediato. Porém, o restabelecimento completo, que equivale a uma renovação total do organismo, só é conseguido de uma maneira lenta e gradual. Como dissemos, o trabalho de cura que realizam os Auxiliares Invisíveis não consiste em suprimir os sintomas da enfermidade, e sim em exercer uma efetiva reconstrução de todo o organismo. Para consegui-lo há necessidade de algum tempo e também, sobretudo, da cooperação perseverante do paciente, da forma que foi indicada.</a:t>
            </a:r>
          </a:p>
          <a:p>
            <a:endParaRPr lang="pt-PT" dirty="0"/>
          </a:p>
        </p:txBody>
      </p:sp>
    </p:spTree>
    <p:extLst>
      <p:ext uri="{BB962C8B-B14F-4D97-AF65-F5344CB8AC3E}">
        <p14:creationId xmlns:p14="http://schemas.microsoft.com/office/powerpoint/2010/main" val="23257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1AE43-4416-4BCC-BE51-B1AA1FBE3F6C}"/>
              </a:ext>
            </a:extLst>
          </p:cNvPr>
          <p:cNvSpPr>
            <a:spLocks noGrp="1"/>
          </p:cNvSpPr>
          <p:nvPr>
            <p:ph type="title"/>
          </p:nvPr>
        </p:nvSpPr>
        <p:spPr>
          <a:xfrm>
            <a:off x="685801" y="609601"/>
            <a:ext cx="10131425" cy="755374"/>
          </a:xfrm>
        </p:spPr>
        <p:txBody>
          <a:bodyPr/>
          <a:lstStyle/>
          <a:p>
            <a:pPr algn="ctr"/>
            <a:r>
              <a:rPr lang="pt-PT" b="1" i="1" dirty="0">
                <a:solidFill>
                  <a:schemeClr val="bg1"/>
                </a:solidFill>
              </a:rPr>
              <a:t>O TRABALHO DOS AUXILIARES INVISIVEIS </a:t>
            </a:r>
          </a:p>
        </p:txBody>
      </p:sp>
      <p:sp>
        <p:nvSpPr>
          <p:cNvPr id="3" name="Marcador de Posição de Conteúdo 2">
            <a:extLst>
              <a:ext uri="{FF2B5EF4-FFF2-40B4-BE49-F238E27FC236}">
                <a16:creationId xmlns:a16="http://schemas.microsoft.com/office/drawing/2014/main" id="{EBF9D634-65D5-4B76-B443-7B4C28C80A2B}"/>
              </a:ext>
            </a:extLst>
          </p:cNvPr>
          <p:cNvSpPr>
            <a:spLocks noGrp="1"/>
          </p:cNvSpPr>
          <p:nvPr>
            <p:ph idx="1"/>
          </p:nvPr>
        </p:nvSpPr>
        <p:spPr>
          <a:xfrm>
            <a:off x="685801" y="1603513"/>
            <a:ext cx="10131425" cy="4982817"/>
          </a:xfrm>
        </p:spPr>
        <p:txBody>
          <a:bodyPr>
            <a:noAutofit/>
          </a:bodyPr>
          <a:lstStyle/>
          <a:p>
            <a:pPr marL="0" indent="0">
              <a:buNone/>
            </a:pPr>
            <a:r>
              <a:rPr lang="pt-PT" sz="2400" b="1" dirty="0">
                <a:solidFill>
                  <a:srgbClr val="000000"/>
                </a:solidFill>
                <a:latin typeface="Calibri" panose="020F0502020204030204" pitchFamily="34" charset="0"/>
              </a:rPr>
              <a:t>O TRABALHO DOS AUXILIARES INVISÍVEIS </a:t>
            </a:r>
            <a:r>
              <a:rPr lang="pt-PT" sz="2400" dirty="0">
                <a:solidFill>
                  <a:srgbClr val="000000"/>
                </a:solidFill>
                <a:latin typeface="Calibri" panose="020F0502020204030204" pitchFamily="34" charset="0"/>
              </a:rPr>
              <a:t>- </a:t>
            </a:r>
            <a:r>
              <a:rPr lang="pt-PT" sz="2400" dirty="0" err="1">
                <a:solidFill>
                  <a:srgbClr val="000000"/>
                </a:solidFill>
                <a:latin typeface="Calibri" panose="020F0502020204030204" pitchFamily="34" charset="0"/>
              </a:rPr>
              <a:t>Amber</a:t>
            </a:r>
            <a:r>
              <a:rPr lang="pt-PT" sz="2400" dirty="0">
                <a:solidFill>
                  <a:srgbClr val="000000"/>
                </a:solidFill>
                <a:latin typeface="Calibri" panose="020F0502020204030204" pitchFamily="34" charset="0"/>
              </a:rPr>
              <a:t> </a:t>
            </a:r>
            <a:r>
              <a:rPr lang="pt-PT" sz="2400" dirty="0" err="1">
                <a:solidFill>
                  <a:srgbClr val="000000"/>
                </a:solidFill>
                <a:latin typeface="Calibri" panose="020F0502020204030204" pitchFamily="34" charset="0"/>
              </a:rPr>
              <a:t>Tuttle</a:t>
            </a:r>
            <a:r>
              <a:rPr lang="pt-PT" sz="2400" dirty="0">
                <a:solidFill>
                  <a:srgbClr val="000000"/>
                </a:solidFill>
                <a:latin typeface="Calibri" panose="020F0502020204030204" pitchFamily="34" charset="0"/>
              </a:rPr>
              <a:t> </a:t>
            </a:r>
          </a:p>
          <a:p>
            <a:pPr marL="0" indent="0">
              <a:buNone/>
            </a:pPr>
            <a:r>
              <a:rPr lang="pt-PT" sz="2400" dirty="0">
                <a:solidFill>
                  <a:srgbClr val="000000"/>
                </a:solidFill>
                <a:latin typeface="Calibri" panose="020F0502020204030204" pitchFamily="34" charset="0"/>
              </a:rPr>
              <a:t>O propósito deste livro é ajudar as pessoas na sua jornada evolutiva. Todos sabemos que a nossa vida tem um fim e que, ao deixarmos o nosso corpo denso pela última vez, iremos para o Mundo do Desejo, e de lá, de acordo com a vida que vivemos, iremos para as regiões inferiores - o Purgatório - ou para as regiões superiores – Céu.</a:t>
            </a:r>
          </a:p>
          <a:p>
            <a:pPr marL="0" indent="0">
              <a:buNone/>
            </a:pPr>
            <a:r>
              <a:rPr lang="pt-PT" sz="2400" dirty="0">
                <a:solidFill>
                  <a:srgbClr val="000000"/>
                </a:solidFill>
                <a:latin typeface="Calibri" panose="020F0502020204030204" pitchFamily="34" charset="0"/>
              </a:rPr>
              <a:t>Se vivermos uma vida correta, aqui e agora, evitando os perigos da nossa Terra, podemos preparar-nos para o Primeiro Céu (também aqui podemos reduzir o tempo de permanência), e evitar perder tempo no Purgatório. Nesse caso, quando renascermos, estaremos em melhores condições para podermos continuar no Caminho, fazer mais rápidos progressos e estarmos aptos para melhor prestar Serviço. Não avançamos sozinhos. Precisamos da ajuda dos mais avançados na Senda. É também essencial ajudar, onde quer que estejamos. </a:t>
            </a:r>
          </a:p>
        </p:txBody>
      </p:sp>
    </p:spTree>
    <p:extLst>
      <p:ext uri="{BB962C8B-B14F-4D97-AF65-F5344CB8AC3E}">
        <p14:creationId xmlns:p14="http://schemas.microsoft.com/office/powerpoint/2010/main" val="368659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E359B-C60D-4FD6-BD3D-E89F422AF18F}"/>
              </a:ext>
            </a:extLst>
          </p:cNvPr>
          <p:cNvSpPr>
            <a:spLocks noGrp="1"/>
          </p:cNvSpPr>
          <p:nvPr>
            <p:ph type="title"/>
          </p:nvPr>
        </p:nvSpPr>
        <p:spPr/>
        <p:txBody>
          <a:bodyPr/>
          <a:lstStyle/>
          <a:p>
            <a:pPr algn="ctr"/>
            <a:r>
              <a:rPr lang="pt-PT" dirty="0">
                <a:solidFill>
                  <a:schemeClr val="bg1"/>
                </a:solidFill>
              </a:rPr>
              <a:t>O CORPO DE DESEJOS DE UM AUXILIAR </a:t>
            </a:r>
          </a:p>
        </p:txBody>
      </p:sp>
      <p:sp>
        <p:nvSpPr>
          <p:cNvPr id="3" name="Marcador de Posição de Conteúdo 2">
            <a:extLst>
              <a:ext uri="{FF2B5EF4-FFF2-40B4-BE49-F238E27FC236}">
                <a16:creationId xmlns:a16="http://schemas.microsoft.com/office/drawing/2014/main" id="{3DF52731-D1A2-41EB-BC17-65B1E2A4FD7B}"/>
              </a:ext>
            </a:extLst>
          </p:cNvPr>
          <p:cNvSpPr>
            <a:spLocks noGrp="1"/>
          </p:cNvSpPr>
          <p:nvPr>
            <p:ph idx="1"/>
          </p:nvPr>
        </p:nvSpPr>
        <p:spPr/>
        <p:txBody>
          <a:bodyPr>
            <a:normAutofit/>
          </a:bodyPr>
          <a:lstStyle/>
          <a:p>
            <a:pPr marL="0" indent="0">
              <a:buNone/>
            </a:pPr>
            <a:r>
              <a:rPr lang="pt-PT" sz="2400" dirty="0">
                <a:solidFill>
                  <a:srgbClr val="000000"/>
                </a:solidFill>
                <a:latin typeface="Calibri" panose="020F0502020204030204" pitchFamily="34" charset="0"/>
              </a:rPr>
              <a:t>Ao viver uma vida bem vivida, isto é pura e </a:t>
            </a:r>
            <a:r>
              <a:rPr lang="pt-PT" sz="2400" dirty="0" err="1">
                <a:solidFill>
                  <a:srgbClr val="000000"/>
                </a:solidFill>
                <a:latin typeface="Calibri" panose="020F0502020204030204" pitchFamily="34" charset="0"/>
              </a:rPr>
              <a:t>correcta</a:t>
            </a:r>
            <a:r>
              <a:rPr lang="pt-PT" sz="2400" dirty="0">
                <a:solidFill>
                  <a:srgbClr val="000000"/>
                </a:solidFill>
                <a:latin typeface="Calibri" panose="020F0502020204030204" pitchFamily="34" charset="0"/>
              </a:rPr>
              <a:t>, construímos um bonito corpo de desejos sem mácula nem defeito. Um corpo de desejos composto de delicados tons, matizes de ouro, azul, rosa, verde claro e branco, indica um Ego avançado que viveu uma vida útil como um auxiliar da humanidade. Deveríamos pensar nisso e prepararmos o nosso próprio encontro com a morte, enquanto gozamos de boa saúde e discernimento, porque ela pode chegar de repente, sem avisar. </a:t>
            </a:r>
            <a:endParaRPr lang="pt-PT" sz="2400" dirty="0"/>
          </a:p>
        </p:txBody>
      </p:sp>
    </p:spTree>
    <p:extLst>
      <p:ext uri="{BB962C8B-B14F-4D97-AF65-F5344CB8AC3E}">
        <p14:creationId xmlns:p14="http://schemas.microsoft.com/office/powerpoint/2010/main" val="147172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788C7-96DA-44FE-8190-0D799536883F}"/>
              </a:ext>
            </a:extLst>
          </p:cNvPr>
          <p:cNvSpPr>
            <a:spLocks noGrp="1"/>
          </p:cNvSpPr>
          <p:nvPr>
            <p:ph type="title"/>
          </p:nvPr>
        </p:nvSpPr>
        <p:spPr>
          <a:xfrm>
            <a:off x="685801" y="609600"/>
            <a:ext cx="10131425" cy="506681"/>
          </a:xfrm>
        </p:spPr>
        <p:txBody>
          <a:bodyPr>
            <a:normAutofit fontScale="90000"/>
          </a:bodyPr>
          <a:lstStyle/>
          <a:p>
            <a:r>
              <a:rPr lang="pt-PT" dirty="0">
                <a:solidFill>
                  <a:schemeClr val="bg1"/>
                </a:solidFill>
              </a:rPr>
              <a:t>CASO 1 </a:t>
            </a:r>
          </a:p>
        </p:txBody>
      </p:sp>
      <p:sp>
        <p:nvSpPr>
          <p:cNvPr id="3" name="Marcador de Posição de Conteúdo 2">
            <a:extLst>
              <a:ext uri="{FF2B5EF4-FFF2-40B4-BE49-F238E27FC236}">
                <a16:creationId xmlns:a16="http://schemas.microsoft.com/office/drawing/2014/main" id="{51089978-B008-4AF8-83A9-3DBE5B20DBA6}"/>
              </a:ext>
            </a:extLst>
          </p:cNvPr>
          <p:cNvSpPr>
            <a:spLocks noGrp="1"/>
          </p:cNvSpPr>
          <p:nvPr>
            <p:ph idx="1"/>
          </p:nvPr>
        </p:nvSpPr>
        <p:spPr>
          <a:xfrm>
            <a:off x="685801" y="1116281"/>
            <a:ext cx="10131425" cy="5284520"/>
          </a:xfrm>
        </p:spPr>
        <p:txBody>
          <a:bodyPr>
            <a:normAutofit lnSpcReduction="10000"/>
          </a:bodyPr>
          <a:lstStyle/>
          <a:p>
            <a:pPr marL="0" indent="0">
              <a:buNone/>
            </a:pPr>
            <a:r>
              <a:rPr lang="pt-PT" sz="2000" dirty="0">
                <a:solidFill>
                  <a:srgbClr val="000000"/>
                </a:solidFill>
                <a:latin typeface="Calibri" panose="020F0502020204030204" pitchFamily="34" charset="0"/>
              </a:rPr>
              <a:t>Dois Auxiliares Invisíveis encontraram uma estudante de uma Escola Oculta que haviam conhecido alguns anos antes. Havia morrido há pouco tempo e estava no Purgatório. Ela chamou-os quando iam a caminho de uma missão e disse-lhes: </a:t>
            </a:r>
          </a:p>
          <a:p>
            <a:pPr marL="0" indent="0">
              <a:buNone/>
            </a:pPr>
            <a:r>
              <a:rPr lang="pt-PT" sz="2000" dirty="0">
                <a:solidFill>
                  <a:srgbClr val="000000"/>
                </a:solidFill>
                <a:latin typeface="Calibri" panose="020F0502020204030204" pitchFamily="34" charset="0"/>
              </a:rPr>
              <a:t>- Sinto não haver vivido uma vida melhor. Ia às reuniões do Centro, mas, realmente, não acreditava que os Ensinamentos fossem tão certos e não tentei fazer nada para melhorar. Por favor, ajudem-me a sair daqui. </a:t>
            </a:r>
          </a:p>
          <a:p>
            <a:pPr marL="0" indent="0">
              <a:buNone/>
            </a:pPr>
            <a:r>
              <a:rPr lang="pt-PT" sz="2000" dirty="0">
                <a:solidFill>
                  <a:srgbClr val="000000"/>
                </a:solidFill>
                <a:latin typeface="Calibri" panose="020F0502020204030204" pitchFamily="34" charset="0"/>
              </a:rPr>
              <a:t>- Deves orar a Deus - disse um Auxiliar - e promete-lhe que serás melhor e viverás uma vida correta se tiveres outra oportunidade. </a:t>
            </a:r>
          </a:p>
          <a:p>
            <a:pPr marL="0" indent="0">
              <a:buNone/>
            </a:pPr>
            <a:r>
              <a:rPr lang="pt-PT" sz="2000" dirty="0">
                <a:solidFill>
                  <a:srgbClr val="000000"/>
                </a:solidFill>
                <a:latin typeface="Calibri" panose="020F0502020204030204" pitchFamily="34" charset="0"/>
              </a:rPr>
              <a:t>- Assim farei - disse ela. Por favor, ide e dizei às minhas filhas que os ensinamentos são verdadeiros e que elas sejam boas. </a:t>
            </a:r>
          </a:p>
          <a:p>
            <a:pPr marL="0" indent="0">
              <a:buNone/>
            </a:pPr>
            <a:r>
              <a:rPr lang="pt-PT" sz="2000" dirty="0">
                <a:solidFill>
                  <a:srgbClr val="000000"/>
                </a:solidFill>
                <a:latin typeface="Calibri" panose="020F0502020204030204" pitchFamily="34" charset="0"/>
              </a:rPr>
              <a:t>Os Auxiliares não podiam ir falar com as suas filhas porque elas não acreditariam</a:t>
            </a:r>
            <a:r>
              <a:rPr lang="pt-PT" dirty="0">
                <a:solidFill>
                  <a:srgbClr val="000000"/>
                </a:solidFill>
                <a:latin typeface="Calibri" panose="020F0502020204030204" pitchFamily="34" charset="0"/>
              </a:rPr>
              <a:t>. </a:t>
            </a:r>
          </a:p>
          <a:p>
            <a:pPr marL="0" indent="0">
              <a:buNone/>
            </a:pPr>
            <a:r>
              <a:rPr lang="pt-PT" dirty="0">
                <a:solidFill>
                  <a:srgbClr val="000000"/>
                </a:solidFill>
                <a:latin typeface="Calibri" panose="020F0502020204030204" pitchFamily="34" charset="0"/>
              </a:rPr>
              <a:t>Nota: Os Auxiliares atuam onde lhes é possível, jamais interferindo com a Lei de Causa-Efeito, por exemplo, ou onde não faz sentido atuar por um qualquer motivo, como no caso acima. Há limites para a sua intervenção. E as Leis são sempre respeitadas. Por </a:t>
            </a:r>
            <a:r>
              <a:rPr lang="pt-PT" dirty="0" err="1">
                <a:solidFill>
                  <a:srgbClr val="000000"/>
                </a:solidFill>
                <a:latin typeface="Calibri" panose="020F0502020204030204" pitchFamily="34" charset="0"/>
              </a:rPr>
              <a:t>ex</a:t>
            </a:r>
            <a:r>
              <a:rPr lang="pt-PT" dirty="0">
                <a:solidFill>
                  <a:srgbClr val="000000"/>
                </a:solidFill>
                <a:latin typeface="Calibri" panose="020F0502020204030204" pitchFamily="34" charset="0"/>
              </a:rPr>
              <a:t>: Se alguém tem de morrer de determinada forma, por uma dívida anterior, o auxílio jamais passará por evitar essa morte. Poderá ser exercido, no entanto, de outras formas. É o que sucede no caso que se segue.</a:t>
            </a:r>
            <a:endParaRPr lang="pt-PT" dirty="0"/>
          </a:p>
        </p:txBody>
      </p:sp>
    </p:spTree>
    <p:extLst>
      <p:ext uri="{BB962C8B-B14F-4D97-AF65-F5344CB8AC3E}">
        <p14:creationId xmlns:p14="http://schemas.microsoft.com/office/powerpoint/2010/main" val="348897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0C050C-49F7-46DA-B149-D85EEF6CBE12}"/>
              </a:ext>
            </a:extLst>
          </p:cNvPr>
          <p:cNvSpPr>
            <a:spLocks noGrp="1"/>
          </p:cNvSpPr>
          <p:nvPr>
            <p:ph type="title"/>
          </p:nvPr>
        </p:nvSpPr>
        <p:spPr>
          <a:xfrm>
            <a:off x="685801" y="1"/>
            <a:ext cx="10131425" cy="728870"/>
          </a:xfrm>
        </p:spPr>
        <p:txBody>
          <a:bodyPr>
            <a:normAutofit/>
          </a:bodyPr>
          <a:lstStyle/>
          <a:p>
            <a:r>
              <a:rPr lang="pt-PT" dirty="0">
                <a:solidFill>
                  <a:schemeClr val="bg1"/>
                </a:solidFill>
              </a:rPr>
              <a:t>Caso 2</a:t>
            </a:r>
          </a:p>
        </p:txBody>
      </p:sp>
      <p:sp>
        <p:nvSpPr>
          <p:cNvPr id="3" name="Marcador de Posição de Conteúdo 2">
            <a:extLst>
              <a:ext uri="{FF2B5EF4-FFF2-40B4-BE49-F238E27FC236}">
                <a16:creationId xmlns:a16="http://schemas.microsoft.com/office/drawing/2014/main" id="{CC1C138B-D370-4D68-AE72-C7F0D5C106A5}"/>
              </a:ext>
            </a:extLst>
          </p:cNvPr>
          <p:cNvSpPr>
            <a:spLocks noGrp="1"/>
          </p:cNvSpPr>
          <p:nvPr>
            <p:ph idx="1"/>
          </p:nvPr>
        </p:nvSpPr>
        <p:spPr>
          <a:xfrm>
            <a:off x="685801" y="940905"/>
            <a:ext cx="10131425" cy="5592418"/>
          </a:xfrm>
        </p:spPr>
        <p:txBody>
          <a:bodyPr>
            <a:noAutofit/>
          </a:bodyPr>
          <a:lstStyle/>
          <a:p>
            <a:pPr marL="0" indent="0">
              <a:buNone/>
            </a:pPr>
            <a:r>
              <a:rPr lang="pt-PT" sz="2000" dirty="0">
                <a:solidFill>
                  <a:srgbClr val="000000"/>
                </a:solidFill>
                <a:latin typeface="Calibri" panose="020F0502020204030204" pitchFamily="34" charset="0"/>
              </a:rPr>
              <a:t>Uma noite de setembro, uma Auxiliar foi enviada para fazer o que pudesse por uma Auxiliar mais avançada que havia sido assassinada numa terra distante. Ela fora morta por soldados e seu corpo empilhado com alguns outros que iam ser queimados porque não havia tempo para os enterrar. </a:t>
            </a:r>
          </a:p>
          <a:p>
            <a:pPr marL="0" indent="0">
              <a:buNone/>
            </a:pPr>
            <a:r>
              <a:rPr lang="pt-PT" sz="2000" dirty="0">
                <a:solidFill>
                  <a:srgbClr val="000000"/>
                </a:solidFill>
                <a:latin typeface="Calibri" panose="020F0502020204030204" pitchFamily="34" charset="0"/>
              </a:rPr>
              <a:t>A Auxiliar levou o Ego da outra para a sua casa, sentou-a na sua cama e consolou-a. Ela disse-lhe  o quanto sentia haver sido assassinada e que sabia tudo acerca das condições </a:t>
            </a:r>
            <a:r>
              <a:rPr lang="pt-PT" sz="2000" dirty="0" err="1">
                <a:solidFill>
                  <a:srgbClr val="000000"/>
                </a:solidFill>
                <a:latin typeface="Calibri" panose="020F0502020204030204" pitchFamily="34" charset="0"/>
              </a:rPr>
              <a:t>post-mortem</a:t>
            </a:r>
            <a:r>
              <a:rPr lang="pt-PT" sz="2000" dirty="0">
                <a:solidFill>
                  <a:srgbClr val="000000"/>
                </a:solidFill>
                <a:latin typeface="Calibri" panose="020F0502020204030204" pitchFamily="34" charset="0"/>
              </a:rPr>
              <a:t>. Ela abraçou a Auxiliar para mostrar o seu agradecimento e disse que o seu corpo seria queimado com gasolina. Quando isto acontecesse, sentiria muita dor porque o seu corpo ainda estava conectado aos seus veículos superiores pelo cordão prateado. (necessitaria de pelo menos três dias e meio entre a morte e a cremação para que a dor fosse evitada)</a:t>
            </a:r>
          </a:p>
          <a:p>
            <a:pPr marL="0" indent="0">
              <a:buNone/>
            </a:pPr>
            <a:r>
              <a:rPr lang="pt-PT" sz="2000" dirty="0">
                <a:solidFill>
                  <a:srgbClr val="000000"/>
                </a:solidFill>
                <a:latin typeface="Calibri" panose="020F0502020204030204" pitchFamily="34" charset="0"/>
              </a:rPr>
              <a:t>Apareceu então uma Irmã Leiga que lhes mostrou, por meio da consciência de Júpiter, que era o seu destino morrer assim. Elas viram que há cinco vidas passadas, ela tinha sido responsável pela morte de várias pessoas que foram assassinadas e queimadas. </a:t>
            </a:r>
          </a:p>
          <a:p>
            <a:pPr marL="0" indent="0">
              <a:buNone/>
            </a:pPr>
            <a:r>
              <a:rPr lang="pt-PT" sz="2000" dirty="0">
                <a:solidFill>
                  <a:srgbClr val="000000"/>
                </a:solidFill>
                <a:latin typeface="Calibri" panose="020F0502020204030204" pitchFamily="34" charset="0"/>
              </a:rPr>
              <a:t>A Auxiliar acompanhou-a até que seu cordão prateado se rompeu e levou-a à Região Fronteiriça do Mundo do Desejo, de onde poderia ser levada ao Primeiro Céu porque ela não tinha experiência </a:t>
            </a:r>
            <a:r>
              <a:rPr lang="pt-PT" sz="2000" dirty="0" err="1">
                <a:solidFill>
                  <a:srgbClr val="000000"/>
                </a:solidFill>
                <a:latin typeface="Calibri" panose="020F0502020204030204" pitchFamily="34" charset="0"/>
              </a:rPr>
              <a:t>purgatorial</a:t>
            </a:r>
            <a:r>
              <a:rPr lang="pt-PT" sz="2000" dirty="0">
                <a:solidFill>
                  <a:srgbClr val="000000"/>
                </a:solidFill>
                <a:latin typeface="Calibri" panose="020F0502020204030204" pitchFamily="34" charset="0"/>
              </a:rPr>
              <a:t> para passar. Resgatada esta dívida </a:t>
            </a:r>
            <a:r>
              <a:rPr lang="pt-PT" sz="2000" dirty="0" err="1">
                <a:solidFill>
                  <a:srgbClr val="000000"/>
                </a:solidFill>
                <a:latin typeface="Calibri" panose="020F0502020204030204" pitchFamily="34" charset="0"/>
              </a:rPr>
              <a:t>kármica</a:t>
            </a:r>
            <a:r>
              <a:rPr lang="pt-PT" sz="2000" dirty="0">
                <a:solidFill>
                  <a:srgbClr val="000000"/>
                </a:solidFill>
                <a:latin typeface="Calibri" panose="020F0502020204030204" pitchFamily="34" charset="0"/>
              </a:rPr>
              <a:t>, contraída cinco vidas antes, estava livre para trabalhar continuamente pela humanidade até ao próximo renascimento.</a:t>
            </a:r>
            <a:endParaRPr lang="pt-PT" sz="2000" dirty="0"/>
          </a:p>
        </p:txBody>
      </p:sp>
    </p:spTree>
    <p:extLst>
      <p:ext uri="{BB962C8B-B14F-4D97-AF65-F5344CB8AC3E}">
        <p14:creationId xmlns:p14="http://schemas.microsoft.com/office/powerpoint/2010/main" val="415451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0ED95-B3AA-49AA-95FC-AC7FF25D345A}"/>
              </a:ext>
            </a:extLst>
          </p:cNvPr>
          <p:cNvSpPr>
            <a:spLocks noGrp="1"/>
          </p:cNvSpPr>
          <p:nvPr>
            <p:ph type="title"/>
          </p:nvPr>
        </p:nvSpPr>
        <p:spPr>
          <a:xfrm>
            <a:off x="685801" y="265044"/>
            <a:ext cx="10131425" cy="914400"/>
          </a:xfrm>
        </p:spPr>
        <p:txBody>
          <a:bodyPr>
            <a:normAutofit/>
          </a:bodyPr>
          <a:lstStyle/>
          <a:p>
            <a:pPr algn="ctr"/>
            <a:r>
              <a:rPr lang="pt-PT" b="1" i="1" dirty="0">
                <a:solidFill>
                  <a:schemeClr val="bg1"/>
                </a:solidFill>
              </a:rPr>
              <a:t>O PODER DE CURAR </a:t>
            </a:r>
          </a:p>
        </p:txBody>
      </p:sp>
      <p:sp>
        <p:nvSpPr>
          <p:cNvPr id="3" name="Marcador de Posição de Conteúdo 2">
            <a:extLst>
              <a:ext uri="{FF2B5EF4-FFF2-40B4-BE49-F238E27FC236}">
                <a16:creationId xmlns:a16="http://schemas.microsoft.com/office/drawing/2014/main" id="{B121EE24-7BEC-47D8-870A-CA432E46A647}"/>
              </a:ext>
            </a:extLst>
          </p:cNvPr>
          <p:cNvSpPr>
            <a:spLocks noGrp="1"/>
          </p:cNvSpPr>
          <p:nvPr>
            <p:ph idx="1"/>
          </p:nvPr>
        </p:nvSpPr>
        <p:spPr>
          <a:xfrm>
            <a:off x="685801" y="1073426"/>
            <a:ext cx="10131425" cy="5526157"/>
          </a:xfrm>
        </p:spPr>
        <p:txBody>
          <a:bodyPr>
            <a:normAutofit fontScale="92500" lnSpcReduction="10000"/>
          </a:bodyPr>
          <a:lstStyle/>
          <a:p>
            <a:pPr marL="0" indent="0" algn="just">
              <a:lnSpc>
                <a:spcPct val="150000"/>
              </a:lnSpc>
              <a:buNone/>
            </a:pPr>
            <a:r>
              <a:rPr lang="pt-PT" sz="2000" dirty="0">
                <a:solidFill>
                  <a:schemeClr val="bg1"/>
                </a:solidFill>
              </a:rPr>
              <a:t>A FORÇA CURADORA DO PAI: </a:t>
            </a:r>
          </a:p>
          <a:p>
            <a:pPr marL="0" indent="0" algn="just">
              <a:lnSpc>
                <a:spcPct val="150000"/>
              </a:lnSpc>
              <a:buNone/>
            </a:pPr>
            <a:r>
              <a:rPr lang="pt-PT" sz="2000" dirty="0">
                <a:solidFill>
                  <a:schemeClr val="bg1"/>
                </a:solidFill>
              </a:rPr>
              <a:t>A Força Curadora provém de Deus, nosso Criador e Pai Celestial, o Grande Médico do Universo. Está em toda parte, embora em estado latente. Pode ser libertada e ativada por meio da oração e da concentração e irradiada sobre a pessoa que sofre. Foi manifestada por Cristo Jesus e emana do Pai nos serviços devocionais de Auxílio de Cura que são celebrados todas as semanas em todos os núcleos da Fraternidade </a:t>
            </a:r>
            <a:r>
              <a:rPr lang="pt-PT" sz="2000" dirty="0" err="1">
                <a:solidFill>
                  <a:schemeClr val="bg1"/>
                </a:solidFill>
              </a:rPr>
              <a:t>Rosacruz</a:t>
            </a:r>
            <a:r>
              <a:rPr lang="pt-PT" sz="2000" dirty="0">
                <a:solidFill>
                  <a:schemeClr val="bg1"/>
                </a:solidFill>
              </a:rPr>
              <a:t> espalhados pelo mundo. Ao aplicar a Força Curadora do Pai, os Auxiliares Invisíveis elevam o ritmo vibratório do paciente até um grau conveniente, habilitando-o, assim, a expelir de seu organismo os venenos da enfermidade e a purificar cada molécula de sangue, fibra ou órgão, até que todo o corpo esteja renovado. Este processo de renovação realiza-se de acordo com as Leis Naturais e não de uma maneira milagrosa. Se o paciente continua violando as Leis Naturais, acumulando substâncias nocivas em seu sistema e persistindo em viver uma vida incorreta, frustra o processo de cura.</a:t>
            </a:r>
          </a:p>
          <a:p>
            <a:endParaRPr lang="pt-PT" dirty="0"/>
          </a:p>
        </p:txBody>
      </p:sp>
    </p:spTree>
    <p:extLst>
      <p:ext uri="{BB962C8B-B14F-4D97-AF65-F5344CB8AC3E}">
        <p14:creationId xmlns:p14="http://schemas.microsoft.com/office/powerpoint/2010/main" val="1237369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DF58A-2C28-4493-9870-716AD2E78594}"/>
              </a:ext>
            </a:extLst>
          </p:cNvPr>
          <p:cNvSpPr>
            <a:spLocks noGrp="1"/>
          </p:cNvSpPr>
          <p:nvPr>
            <p:ph type="title"/>
          </p:nvPr>
        </p:nvSpPr>
        <p:spPr>
          <a:xfrm>
            <a:off x="685801" y="609601"/>
            <a:ext cx="10131425" cy="914400"/>
          </a:xfrm>
        </p:spPr>
        <p:txBody>
          <a:bodyPr/>
          <a:lstStyle/>
          <a:p>
            <a:r>
              <a:rPr lang="pt-PT" dirty="0">
                <a:solidFill>
                  <a:schemeClr val="bg1"/>
                </a:solidFill>
              </a:rPr>
              <a:t>Caso 3 - CASOS de auxílio relativo a animais </a:t>
            </a:r>
          </a:p>
        </p:txBody>
      </p:sp>
      <p:sp>
        <p:nvSpPr>
          <p:cNvPr id="3" name="Marcador de Posição de Conteúdo 2">
            <a:extLst>
              <a:ext uri="{FF2B5EF4-FFF2-40B4-BE49-F238E27FC236}">
                <a16:creationId xmlns:a16="http://schemas.microsoft.com/office/drawing/2014/main" id="{42CF64D4-7E56-4458-9058-35107F1809D6}"/>
              </a:ext>
            </a:extLst>
          </p:cNvPr>
          <p:cNvSpPr>
            <a:spLocks noGrp="1"/>
          </p:cNvSpPr>
          <p:nvPr>
            <p:ph idx="1"/>
          </p:nvPr>
        </p:nvSpPr>
        <p:spPr>
          <a:xfrm>
            <a:off x="685801" y="1524001"/>
            <a:ext cx="10131425" cy="4916556"/>
          </a:xfrm>
        </p:spPr>
        <p:txBody>
          <a:bodyPr>
            <a:normAutofit fontScale="92500" lnSpcReduction="20000"/>
          </a:bodyPr>
          <a:lstStyle/>
          <a:p>
            <a:pPr marL="0" indent="0">
              <a:buNone/>
            </a:pPr>
            <a:r>
              <a:rPr lang="pt-PT" sz="2400" dirty="0">
                <a:solidFill>
                  <a:schemeClr val="bg1"/>
                </a:solidFill>
              </a:rPr>
              <a:t>O Auxiliares Invisíveis podem trabalhar com os Animais e os seus Espíritos de Grupo, de formas diferentes, nomeadamente:</a:t>
            </a:r>
          </a:p>
          <a:p>
            <a:pPr marL="0" indent="0">
              <a:buNone/>
            </a:pPr>
            <a:r>
              <a:rPr lang="pt-PT" sz="2400" dirty="0">
                <a:solidFill>
                  <a:schemeClr val="bg1"/>
                </a:solidFill>
              </a:rPr>
              <a:t>1)  Serem ajudados por algum animal que surge como mensageiro e participa no auxílio a um humano. Por ex. uma ave que indica caminho até alguém que necessita de ajuda.</a:t>
            </a:r>
          </a:p>
          <a:p>
            <a:pPr marL="0" indent="0">
              <a:buNone/>
            </a:pPr>
            <a:r>
              <a:rPr lang="pt-PT" sz="2400" dirty="0">
                <a:solidFill>
                  <a:schemeClr val="bg1"/>
                </a:solidFill>
              </a:rPr>
              <a:t>2)  Serem ajudados por um Espírito Grupo que interfere junto de um animal que, ao invés de ferir ou matar um humano, o salva, por exemplo, conduzido pelo auxiliar com a proteção do Espírito de Grupo. Por exemplo, o caso da menina carregada até à sua aldeia, na boca de uma leoa, guiada pelo Auxiliar e com a proteção, guia, do Espírito Grupo desse animal. </a:t>
            </a:r>
          </a:p>
          <a:p>
            <a:pPr marL="0" indent="0">
              <a:buNone/>
            </a:pPr>
            <a:r>
              <a:rPr lang="pt-PT" sz="2400" dirty="0">
                <a:solidFill>
                  <a:schemeClr val="bg1"/>
                </a:solidFill>
              </a:rPr>
              <a:t>3) Ajudarem diretamente os animais, numa situação em que seja necessário intervir para os proteger e mesmo salvar-lhes a vida. Estes casos podem ser casos tão simples como salvar um cachorro de cair a um rio de correntes fortes, ou mais complexos como salvar uma égua (um dos casos relatado, aliás) de ser abatida, conseguindo o Auxiliar salvá-la e curá-la, intervindo junto das pessoas envolvidas no acontecimento e diretamente com o animal em sofrimento.</a:t>
            </a:r>
          </a:p>
          <a:p>
            <a:pPr marL="0" indent="0">
              <a:buNone/>
            </a:pPr>
            <a:endParaRPr lang="pt-PT" sz="2400" dirty="0">
              <a:solidFill>
                <a:schemeClr val="bg1"/>
              </a:solidFill>
            </a:endParaRPr>
          </a:p>
        </p:txBody>
      </p:sp>
    </p:spTree>
    <p:extLst>
      <p:ext uri="{BB962C8B-B14F-4D97-AF65-F5344CB8AC3E}">
        <p14:creationId xmlns:p14="http://schemas.microsoft.com/office/powerpoint/2010/main" val="189461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719AD-FD80-4592-8E31-BCA270B164B9}"/>
              </a:ext>
            </a:extLst>
          </p:cNvPr>
          <p:cNvSpPr>
            <a:spLocks noGrp="1"/>
          </p:cNvSpPr>
          <p:nvPr>
            <p:ph type="title"/>
          </p:nvPr>
        </p:nvSpPr>
        <p:spPr/>
        <p:txBody>
          <a:bodyPr/>
          <a:lstStyle/>
          <a:p>
            <a:pPr algn="ctr"/>
            <a:r>
              <a:rPr lang="pt-PT" b="1" i="1" dirty="0">
                <a:solidFill>
                  <a:schemeClr val="bg1"/>
                </a:solidFill>
              </a:rPr>
              <a:t>ESPÍRITO GRUPO </a:t>
            </a:r>
          </a:p>
        </p:txBody>
      </p:sp>
      <p:sp>
        <p:nvSpPr>
          <p:cNvPr id="3" name="Marcador de Posição de Conteúdo 2">
            <a:extLst>
              <a:ext uri="{FF2B5EF4-FFF2-40B4-BE49-F238E27FC236}">
                <a16:creationId xmlns:a16="http://schemas.microsoft.com/office/drawing/2014/main" id="{5D60DD27-416E-4684-AD7D-D784E369179A}"/>
              </a:ext>
            </a:extLst>
          </p:cNvPr>
          <p:cNvSpPr>
            <a:spLocks noGrp="1"/>
          </p:cNvSpPr>
          <p:nvPr>
            <p:ph idx="1"/>
          </p:nvPr>
        </p:nvSpPr>
        <p:spPr>
          <a:xfrm>
            <a:off x="685801" y="1669775"/>
            <a:ext cx="10131425" cy="4890052"/>
          </a:xfrm>
        </p:spPr>
        <p:txBody>
          <a:bodyPr>
            <a:normAutofit fontScale="92500" lnSpcReduction="20000"/>
          </a:bodyPr>
          <a:lstStyle/>
          <a:p>
            <a:pPr marL="0" indent="0">
              <a:buNone/>
            </a:pPr>
            <a:r>
              <a:rPr lang="pt-PT" sz="2400" dirty="0">
                <a:solidFill>
                  <a:srgbClr val="000000"/>
                </a:solidFill>
                <a:latin typeface="Calibri" panose="020F0502020204030204" pitchFamily="34" charset="0"/>
              </a:rPr>
              <a:t>Um Espírito Grupo é um ser lindíssimo, radiante de luz como um Anjo e identificável porque a sua cabeça é parecida com a do grupo de animais que ele guia. Muito encontrada por exemplo no Xamanismo a sua descrição, na relação de proximidade entre humanos e Animais protetores (na verdade Espíritos Grupo). Imaginemos uma expressão compreensiva, com olhos maravilhosamente ternos e afáveis,  e uma luz radiante em volta de seu corpo, que se estende em todas as direções. Este é o aspeto de um Espírito Grupo. </a:t>
            </a:r>
          </a:p>
          <a:p>
            <a:pPr marL="0" indent="0">
              <a:buNone/>
            </a:pPr>
            <a:r>
              <a:rPr lang="pt-PT" sz="2400" dirty="0">
                <a:solidFill>
                  <a:srgbClr val="000000"/>
                </a:solidFill>
                <a:latin typeface="Calibri" panose="020F0502020204030204" pitchFamily="34" charset="0"/>
              </a:rPr>
              <a:t>Ele faz tudo o que pode pelos animais sob a sua proteção e sente todas as dores  mais intensamente do que eles. </a:t>
            </a:r>
          </a:p>
          <a:p>
            <a:pPr marL="0" indent="0">
              <a:buNone/>
            </a:pPr>
            <a:r>
              <a:rPr lang="pt-PT" sz="2400" dirty="0">
                <a:solidFill>
                  <a:srgbClr val="000000"/>
                </a:solidFill>
                <a:latin typeface="Calibri" panose="020F0502020204030204" pitchFamily="34" charset="0"/>
              </a:rPr>
              <a:t>Os humanos que são piedosos e se preocupam com os animais e que os protegem, são abençoados por estes Espíritos Grupo. Os estudantes de Ocultismo sabem que os animais são controlados por Espíritos Grupo e que eles pertencem à onda de vida dos Arcanjos. </a:t>
            </a:r>
          </a:p>
          <a:p>
            <a:pPr marL="0" indent="0">
              <a:buNone/>
            </a:pPr>
            <a:r>
              <a:rPr lang="pt-PT" sz="2400" dirty="0">
                <a:solidFill>
                  <a:srgbClr val="000000"/>
                </a:solidFill>
                <a:latin typeface="Calibri" panose="020F0502020204030204" pitchFamily="34" charset="0"/>
              </a:rPr>
              <a:t>Os Auxiliares Invisíveis encontram neles grande auxílio e proteção quando em missão de salvamento que envolva animais. Os Auxiliares Invisíveis que alcançaram a Quinta Iniciação podem comunicar-se com eles. </a:t>
            </a:r>
            <a:endParaRPr lang="pt-PT" sz="2400" dirty="0"/>
          </a:p>
        </p:txBody>
      </p:sp>
    </p:spTree>
    <p:extLst>
      <p:ext uri="{BB962C8B-B14F-4D97-AF65-F5344CB8AC3E}">
        <p14:creationId xmlns:p14="http://schemas.microsoft.com/office/powerpoint/2010/main" val="60067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B3F17-D0D2-4D02-8086-F555A2DDE5D9}"/>
              </a:ext>
            </a:extLst>
          </p:cNvPr>
          <p:cNvSpPr>
            <a:spLocks noGrp="1"/>
          </p:cNvSpPr>
          <p:nvPr>
            <p:ph type="title"/>
          </p:nvPr>
        </p:nvSpPr>
        <p:spPr/>
        <p:txBody>
          <a:bodyPr/>
          <a:lstStyle/>
          <a:p>
            <a:r>
              <a:rPr lang="pt-PT" b="1" dirty="0">
                <a:solidFill>
                  <a:schemeClr val="bg1"/>
                </a:solidFill>
              </a:rPr>
              <a:t> A Bíblia – </a:t>
            </a:r>
            <a:r>
              <a:rPr lang="pt-PT" b="1" dirty="0" err="1">
                <a:solidFill>
                  <a:schemeClr val="bg1"/>
                </a:solidFill>
              </a:rPr>
              <a:t>josué</a:t>
            </a:r>
            <a:r>
              <a:rPr lang="pt-PT" b="1" dirty="0">
                <a:solidFill>
                  <a:schemeClr val="bg1"/>
                </a:solidFill>
              </a:rPr>
              <a:t>: um auxiliar invisível </a:t>
            </a:r>
          </a:p>
        </p:txBody>
      </p:sp>
      <p:sp>
        <p:nvSpPr>
          <p:cNvPr id="3" name="Marcador de Posição de Conteúdo 2">
            <a:extLst>
              <a:ext uri="{FF2B5EF4-FFF2-40B4-BE49-F238E27FC236}">
                <a16:creationId xmlns:a16="http://schemas.microsoft.com/office/drawing/2014/main" id="{E633D29F-B23A-4388-ABB1-B0A65CEFFE93}"/>
              </a:ext>
            </a:extLst>
          </p:cNvPr>
          <p:cNvSpPr>
            <a:spLocks noGrp="1"/>
          </p:cNvSpPr>
          <p:nvPr>
            <p:ph idx="1"/>
          </p:nvPr>
        </p:nvSpPr>
        <p:spPr/>
        <p:txBody>
          <a:bodyPr>
            <a:normAutofit/>
          </a:bodyPr>
          <a:lstStyle/>
          <a:p>
            <a:pPr marL="0" indent="0">
              <a:buNone/>
            </a:pPr>
            <a:r>
              <a:rPr lang="pt-PT" sz="2400" dirty="0">
                <a:solidFill>
                  <a:srgbClr val="000000"/>
                </a:solidFill>
                <a:latin typeface="Calibri" panose="020F0502020204030204" pitchFamily="34" charset="0"/>
              </a:rPr>
              <a:t>Já na Bíblia, tanto no Antigo como no Novo Testamento, encontramos milagres que podem ser explicados pela atuação dos Auxiliares Invisíveis. </a:t>
            </a:r>
          </a:p>
          <a:p>
            <a:pPr marL="0" indent="0">
              <a:buNone/>
            </a:pPr>
            <a:r>
              <a:rPr lang="pt-PT" sz="2400" dirty="0">
                <a:solidFill>
                  <a:srgbClr val="000000"/>
                </a:solidFill>
                <a:latin typeface="Calibri" panose="020F0502020204030204" pitchFamily="34" charset="0"/>
              </a:rPr>
              <a:t>Josué foi um dos melhores Auxiliares Invisíveis descritos no Antigo Testamento. </a:t>
            </a:r>
          </a:p>
          <a:p>
            <a:pPr marL="0" indent="0">
              <a:buNone/>
            </a:pPr>
            <a:r>
              <a:rPr lang="pt-PT" sz="2400" dirty="0">
                <a:solidFill>
                  <a:srgbClr val="000000"/>
                </a:solidFill>
                <a:latin typeface="Calibri" panose="020F0502020204030204" pitchFamily="34" charset="0"/>
              </a:rPr>
              <a:t>As palavras de Josué na Bíblia, </a:t>
            </a:r>
            <a:r>
              <a:rPr lang="pt-PT" sz="2400" b="1" dirty="0">
                <a:solidFill>
                  <a:srgbClr val="000000"/>
                </a:solidFill>
                <a:latin typeface="Calibri" panose="020F0502020204030204" pitchFamily="34" charset="0"/>
              </a:rPr>
              <a:t>"Escolhei neste dia a quem quereis servir“, </a:t>
            </a:r>
            <a:r>
              <a:rPr lang="pt-PT" sz="2400" dirty="0">
                <a:solidFill>
                  <a:srgbClr val="000000"/>
                </a:solidFill>
                <a:latin typeface="Calibri" panose="020F0502020204030204" pitchFamily="34" charset="0"/>
              </a:rPr>
              <a:t>são tão importantes para nós hoje como o foram para o povo de seu tempo. Somos egos do passado, reencarnados, e temos muitas lições para aprender. Os velhos ódios e afetos do passado estão ainda connosco, a lei de causa-efeito (lei do karma; karma=destino maduro), está em ação, colhemos o que semeámos anteriormente, positivo e negativo, dádivas e dívidas.</a:t>
            </a:r>
            <a:endParaRPr lang="pt-PT" sz="2400" dirty="0"/>
          </a:p>
        </p:txBody>
      </p:sp>
    </p:spTree>
    <p:extLst>
      <p:ext uri="{BB962C8B-B14F-4D97-AF65-F5344CB8AC3E}">
        <p14:creationId xmlns:p14="http://schemas.microsoft.com/office/powerpoint/2010/main" val="2029435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83385-5398-454A-8ADB-9F6DE79513D7}"/>
              </a:ext>
            </a:extLst>
          </p:cNvPr>
          <p:cNvSpPr>
            <a:spLocks noGrp="1"/>
          </p:cNvSpPr>
          <p:nvPr>
            <p:ph type="title"/>
          </p:nvPr>
        </p:nvSpPr>
        <p:spPr>
          <a:xfrm>
            <a:off x="685801" y="198120"/>
            <a:ext cx="10131425" cy="868681"/>
          </a:xfrm>
        </p:spPr>
        <p:txBody>
          <a:bodyPr>
            <a:normAutofit/>
          </a:bodyPr>
          <a:lstStyle/>
          <a:p>
            <a:pPr algn="ctr"/>
            <a:r>
              <a:rPr lang="pt-PT" b="1" i="1" dirty="0">
                <a:solidFill>
                  <a:schemeClr val="bg1"/>
                </a:solidFill>
              </a:rPr>
              <a:t>CRISTÃOS MÍSTICOS – SER CRISTÃO  </a:t>
            </a:r>
          </a:p>
        </p:txBody>
      </p:sp>
      <p:sp>
        <p:nvSpPr>
          <p:cNvPr id="3" name="Marcador de Posição de Conteúdo 2">
            <a:extLst>
              <a:ext uri="{FF2B5EF4-FFF2-40B4-BE49-F238E27FC236}">
                <a16:creationId xmlns:a16="http://schemas.microsoft.com/office/drawing/2014/main" id="{FFBE48D8-7651-4178-A72F-1940362E38CE}"/>
              </a:ext>
            </a:extLst>
          </p:cNvPr>
          <p:cNvSpPr>
            <a:spLocks noGrp="1"/>
          </p:cNvSpPr>
          <p:nvPr>
            <p:ph idx="1"/>
          </p:nvPr>
        </p:nvSpPr>
        <p:spPr>
          <a:xfrm>
            <a:off x="685801" y="1066801"/>
            <a:ext cx="10131425" cy="5547360"/>
          </a:xfrm>
        </p:spPr>
        <p:txBody>
          <a:bodyPr>
            <a:noAutofit/>
          </a:bodyPr>
          <a:lstStyle/>
          <a:p>
            <a:pPr marL="0" indent="0">
              <a:buNone/>
            </a:pPr>
            <a:r>
              <a:rPr lang="pt-PT" sz="2400" dirty="0">
                <a:solidFill>
                  <a:srgbClr val="000000"/>
                </a:solidFill>
                <a:latin typeface="Calibri" panose="020F0502020204030204" pitchFamily="34" charset="0"/>
              </a:rPr>
              <a:t>Muitos se denominam enquanto cristãos, mas não atuam como cristãos. </a:t>
            </a:r>
          </a:p>
          <a:p>
            <a:pPr marL="0" indent="0">
              <a:buNone/>
            </a:pPr>
            <a:r>
              <a:rPr lang="pt-PT" sz="2400" dirty="0">
                <a:solidFill>
                  <a:srgbClr val="000000"/>
                </a:solidFill>
                <a:latin typeface="Calibri" panose="020F0502020204030204" pitchFamily="34" charset="0"/>
              </a:rPr>
              <a:t>Se combatem o próximo, em vez de o amar; se prejudicam o seu semelhante ou lhe omitem ajuda; se privilegiam riquezas e poderes, em detrimento do amor altruísta e serviço, não agem como cristãos. </a:t>
            </a:r>
          </a:p>
          <a:p>
            <a:pPr marL="0" indent="0">
              <a:buNone/>
            </a:pPr>
            <a:r>
              <a:rPr lang="pt-PT" sz="2400" dirty="0">
                <a:solidFill>
                  <a:srgbClr val="000000"/>
                </a:solidFill>
                <a:latin typeface="Calibri" panose="020F0502020204030204" pitchFamily="34" charset="0"/>
              </a:rPr>
              <a:t>Se devoram os seus irmãos “menores”, os animais, assassinando aves e  mamíferos pelo prazer da caça, se os comem provocando que outros que os matam façam disso a sua vida, quando têm escolha e podem não o fazer, quando usam e vestem as roupas, cosméticos, etc., feitas dos animais, ou experimentadas nestes, não são verdadeiramente cristãos.</a:t>
            </a:r>
          </a:p>
          <a:p>
            <a:pPr marL="0" indent="0">
              <a:buNone/>
            </a:pPr>
            <a:r>
              <a:rPr lang="pt-PT" sz="2400" dirty="0">
                <a:solidFill>
                  <a:srgbClr val="000000"/>
                </a:solidFill>
                <a:latin typeface="Calibri" panose="020F0502020204030204" pitchFamily="34" charset="0"/>
              </a:rPr>
              <a:t>Os cristãos devem vestir a armadura de Deus e antecipar-se em ajudar os outros. A armadura de Deus é o corpo alma, o manto dourado que traja o Auxiliar Invisível, o veículo que utiliza durante a saída do corpo, e que é edificado por uma vida pura e mediante o serviço aos seres humanos, animais e plantas, porque todos eles necessitam de ajuda.</a:t>
            </a:r>
            <a:endParaRPr lang="pt-PT" sz="2400" dirty="0"/>
          </a:p>
        </p:txBody>
      </p:sp>
    </p:spTree>
    <p:extLst>
      <p:ext uri="{BB962C8B-B14F-4D97-AF65-F5344CB8AC3E}">
        <p14:creationId xmlns:p14="http://schemas.microsoft.com/office/powerpoint/2010/main" val="428315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ECCD2-1F3A-47BE-A8A5-97B5A831EF2C}"/>
              </a:ext>
            </a:extLst>
          </p:cNvPr>
          <p:cNvSpPr>
            <a:spLocks noGrp="1"/>
          </p:cNvSpPr>
          <p:nvPr>
            <p:ph type="title"/>
          </p:nvPr>
        </p:nvSpPr>
        <p:spPr>
          <a:xfrm>
            <a:off x="685799" y="914400"/>
            <a:ext cx="6164653" cy="365760"/>
          </a:xfrm>
        </p:spPr>
        <p:txBody>
          <a:bodyPr>
            <a:normAutofit fontScale="90000"/>
          </a:bodyPr>
          <a:lstStyle/>
          <a:p>
            <a:endParaRPr lang="pt-PT" dirty="0"/>
          </a:p>
        </p:txBody>
      </p:sp>
      <p:pic>
        <p:nvPicPr>
          <p:cNvPr id="6" name="Marcador de Posição da Imagem 5">
            <a:extLst>
              <a:ext uri="{FF2B5EF4-FFF2-40B4-BE49-F238E27FC236}">
                <a16:creationId xmlns:a16="http://schemas.microsoft.com/office/drawing/2014/main" id="{A814C2BC-584F-4FAF-A8AD-D8261C2A7639}"/>
              </a:ext>
            </a:extLst>
          </p:cNvPr>
          <p:cNvPicPr>
            <a:picLocks noGrp="1" noChangeAspect="1"/>
          </p:cNvPicPr>
          <p:nvPr>
            <p:ph type="pic" idx="1"/>
          </p:nvPr>
        </p:nvPicPr>
        <p:blipFill>
          <a:blip r:embed="rId2"/>
          <a:srcRect t="2190" b="2190"/>
          <a:stretch>
            <a:fillRect/>
          </a:stretch>
        </p:blipFill>
        <p:spPr/>
      </p:pic>
      <p:sp>
        <p:nvSpPr>
          <p:cNvPr id="4" name="Marcador de Posição do Texto 3">
            <a:extLst>
              <a:ext uri="{FF2B5EF4-FFF2-40B4-BE49-F238E27FC236}">
                <a16:creationId xmlns:a16="http://schemas.microsoft.com/office/drawing/2014/main" id="{01E5DD1E-2770-4896-9986-92706CE2ED49}"/>
              </a:ext>
            </a:extLst>
          </p:cNvPr>
          <p:cNvSpPr>
            <a:spLocks noGrp="1"/>
          </p:cNvSpPr>
          <p:nvPr>
            <p:ph type="body" sz="half" idx="2"/>
          </p:nvPr>
        </p:nvSpPr>
        <p:spPr>
          <a:xfrm>
            <a:off x="685800" y="1447800"/>
            <a:ext cx="6164653" cy="4038600"/>
          </a:xfrm>
        </p:spPr>
        <p:txBody>
          <a:bodyPr>
            <a:normAutofit fontScale="92500" lnSpcReduction="20000"/>
          </a:bodyPr>
          <a:lstStyle/>
          <a:p>
            <a:r>
              <a:rPr lang="pt-PT" sz="2200" i="1" dirty="0">
                <a:solidFill>
                  <a:schemeClr val="bg1"/>
                </a:solidFill>
              </a:rPr>
              <a:t>“Max </a:t>
            </a:r>
            <a:r>
              <a:rPr lang="pt-PT" sz="2200" i="1" dirty="0" err="1">
                <a:solidFill>
                  <a:schemeClr val="bg1"/>
                </a:solidFill>
              </a:rPr>
              <a:t>Heindel</a:t>
            </a:r>
            <a:r>
              <a:rPr lang="pt-PT" sz="2200" i="1" dirty="0">
                <a:solidFill>
                  <a:schemeClr val="bg1"/>
                </a:solidFill>
              </a:rPr>
              <a:t> nos disse que a vida descrita nos Evangelhos como a Vida de Cristo é a vida que está reservada a cada aspirante no caminho espiritual, pois somos Cristos em formação. O tema escolhido pela XI Reunião Internacional </a:t>
            </a:r>
            <a:r>
              <a:rPr lang="pt-PT" sz="2200" i="1" dirty="0" err="1">
                <a:solidFill>
                  <a:schemeClr val="bg1"/>
                </a:solidFill>
              </a:rPr>
              <a:t>Rosacruz</a:t>
            </a:r>
            <a:r>
              <a:rPr lang="pt-PT" sz="2200" i="1" dirty="0">
                <a:solidFill>
                  <a:schemeClr val="bg1"/>
                </a:solidFill>
              </a:rPr>
              <a:t>, título deste trabalho, refere-se a ações e processos adotados por Cristo e que servem como exemplos a serem seguidos por nós, na busca de nossa evolução espiritual.</a:t>
            </a:r>
            <a:br>
              <a:rPr lang="pt-PT" sz="2200" i="1" dirty="0">
                <a:solidFill>
                  <a:schemeClr val="bg1"/>
                </a:solidFill>
              </a:rPr>
            </a:br>
            <a:r>
              <a:rPr lang="pt-PT" sz="2200" i="1" dirty="0">
                <a:solidFill>
                  <a:schemeClr val="bg1"/>
                </a:solidFill>
              </a:rPr>
              <a:t>Cristo nos deu, como mandamentos, os de pregar o Evangelho e de curar os enfermos e que constituem a missão da </a:t>
            </a:r>
            <a:r>
              <a:rPr lang="pt-PT" sz="2200" i="1" dirty="0" err="1">
                <a:solidFill>
                  <a:schemeClr val="bg1"/>
                </a:solidFill>
              </a:rPr>
              <a:t>The</a:t>
            </a:r>
            <a:r>
              <a:rPr lang="pt-PT" sz="2200" i="1" dirty="0">
                <a:solidFill>
                  <a:schemeClr val="bg1"/>
                </a:solidFill>
              </a:rPr>
              <a:t> </a:t>
            </a:r>
            <a:r>
              <a:rPr lang="pt-PT" sz="2200" i="1" dirty="0" err="1">
                <a:solidFill>
                  <a:schemeClr val="bg1"/>
                </a:solidFill>
              </a:rPr>
              <a:t>Rosicrucian</a:t>
            </a:r>
            <a:r>
              <a:rPr lang="pt-PT" sz="2200" i="1" dirty="0">
                <a:solidFill>
                  <a:schemeClr val="bg1"/>
                </a:solidFill>
              </a:rPr>
              <a:t> </a:t>
            </a:r>
            <a:r>
              <a:rPr lang="pt-PT" sz="2200" i="1" dirty="0" err="1">
                <a:solidFill>
                  <a:schemeClr val="bg1"/>
                </a:solidFill>
              </a:rPr>
              <a:t>Fellowship</a:t>
            </a:r>
            <a:r>
              <a:rPr lang="pt-PT" sz="2200" i="1" dirty="0">
                <a:solidFill>
                  <a:schemeClr val="bg1"/>
                </a:solidFill>
              </a:rPr>
              <a:t>”.</a:t>
            </a:r>
          </a:p>
          <a:p>
            <a:endParaRPr lang="pt-PT" sz="2200" b="1" dirty="0">
              <a:solidFill>
                <a:schemeClr val="bg1"/>
              </a:solidFill>
            </a:endParaRPr>
          </a:p>
          <a:p>
            <a:r>
              <a:rPr lang="pt-PT" sz="2200" b="1" dirty="0">
                <a:solidFill>
                  <a:schemeClr val="bg1"/>
                </a:solidFill>
              </a:rPr>
              <a:t>(In:  Alimentar, Curar, Ensinar – Os três Exemplos deixados por Cristo e o Domínio do Corpo de Desejos, por Roberto Costa)</a:t>
            </a:r>
          </a:p>
        </p:txBody>
      </p:sp>
    </p:spTree>
    <p:extLst>
      <p:ext uri="{BB962C8B-B14F-4D97-AF65-F5344CB8AC3E}">
        <p14:creationId xmlns:p14="http://schemas.microsoft.com/office/powerpoint/2010/main" val="315131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1ED37-FFA7-480F-9532-DDF2692BA7B3}"/>
              </a:ext>
            </a:extLst>
          </p:cNvPr>
          <p:cNvSpPr>
            <a:spLocks noGrp="1"/>
          </p:cNvSpPr>
          <p:nvPr>
            <p:ph type="title"/>
          </p:nvPr>
        </p:nvSpPr>
        <p:spPr>
          <a:xfrm>
            <a:off x="774516" y="4001984"/>
            <a:ext cx="6164653" cy="451263"/>
          </a:xfrm>
        </p:spPr>
        <p:txBody>
          <a:bodyPr>
            <a:normAutofit fontScale="90000"/>
          </a:bodyPr>
          <a:lstStyle/>
          <a:p>
            <a:r>
              <a:rPr lang="pt-PT" b="1" i="1" dirty="0">
                <a:solidFill>
                  <a:schemeClr val="bg1"/>
                </a:solidFill>
              </a:rPr>
              <a:t>NA PERSPETIVA DO OCULTO: </a:t>
            </a:r>
          </a:p>
        </p:txBody>
      </p:sp>
      <p:sp>
        <p:nvSpPr>
          <p:cNvPr id="4" name="Marcador de Posição do Texto 3">
            <a:extLst>
              <a:ext uri="{FF2B5EF4-FFF2-40B4-BE49-F238E27FC236}">
                <a16:creationId xmlns:a16="http://schemas.microsoft.com/office/drawing/2014/main" id="{DE6EA845-3BB5-4D51-A77D-0176EACD6992}"/>
              </a:ext>
            </a:extLst>
          </p:cNvPr>
          <p:cNvSpPr>
            <a:spLocks noGrp="1"/>
          </p:cNvSpPr>
          <p:nvPr>
            <p:ph type="body" sz="half" idx="2"/>
          </p:nvPr>
        </p:nvSpPr>
        <p:spPr>
          <a:xfrm>
            <a:off x="482379" y="4370119"/>
            <a:ext cx="11237181" cy="2289762"/>
          </a:xfrm>
        </p:spPr>
        <p:txBody>
          <a:bodyPr>
            <a:normAutofit fontScale="47500" lnSpcReduction="20000"/>
          </a:bodyPr>
          <a:lstStyle/>
          <a:p>
            <a:pPr lvl="0">
              <a:buClr>
                <a:prstClr val="white"/>
              </a:buClr>
            </a:pPr>
            <a:endParaRPr lang="pt-PT" sz="2800" i="1" dirty="0">
              <a:solidFill>
                <a:schemeClr val="bg1"/>
              </a:solidFill>
            </a:endParaRPr>
          </a:p>
          <a:p>
            <a:pPr lvl="0">
              <a:buClr>
                <a:prstClr val="white"/>
              </a:buClr>
            </a:pPr>
            <a:r>
              <a:rPr lang="pt-PT" sz="3400" b="1" i="1" dirty="0">
                <a:solidFill>
                  <a:schemeClr val="bg1"/>
                </a:solidFill>
              </a:rPr>
              <a:t>“AUXILIAR INVISÍVEL É TODO AQUELE QUE SERVE SILENCIOSAMENTE, DE</a:t>
            </a:r>
          </a:p>
          <a:p>
            <a:pPr lvl="0">
              <a:buClr>
                <a:prstClr val="white"/>
              </a:buClr>
            </a:pPr>
            <a:r>
              <a:rPr lang="pt-PT" sz="3400" b="1" i="1" dirty="0">
                <a:solidFill>
                  <a:schemeClr val="bg1"/>
                </a:solidFill>
              </a:rPr>
              <a:t> FORMA INVISÍVEL E DESINTERESSADA, EM QUALQUER PLANO.”</a:t>
            </a:r>
          </a:p>
          <a:p>
            <a:pPr lvl="0">
              <a:buClr>
                <a:prstClr val="white"/>
              </a:buClr>
            </a:pPr>
            <a:r>
              <a:rPr lang="pt-PT" sz="3400" i="1" dirty="0">
                <a:solidFill>
                  <a:schemeClr val="bg1"/>
                </a:solidFill>
              </a:rPr>
              <a:t>SER UM AUXILIAR DA HUMANIDADE DEVE SER SEMPRE A AMBIÇÃO DESINTERESSADA E ALTRUISTA DE TODO O ESTUDANTE ROSACRUZ.  SERVIR. ESTA É A MISSÃO DO AUXILIAR INVISÍVEL. A MISSÃO DE TODOS NÓS. AQUI COMO NOUTROS PLANOS, ONDE HOUVER ESSA NECESSIDADE. NINGUÉM É AUXILIAR INVISÍVEL DURANTE O SONO, SE NA SUA VIDA DE VIGILIA É INCAPAZ DE O SER. </a:t>
            </a:r>
          </a:p>
          <a:p>
            <a:pPr lvl="0">
              <a:buClr>
                <a:prstClr val="white"/>
              </a:buClr>
            </a:pPr>
            <a:r>
              <a:rPr lang="pt-PT" sz="3400" i="1" dirty="0">
                <a:solidFill>
                  <a:schemeClr val="bg1"/>
                </a:solidFill>
              </a:rPr>
              <a:t>SOMOS TODOS SEGUIDORES DE CRISTO. CRISTOS EM FORMAÇÃO. AUXILIAR INIVISIVELMENTE É O CAMINHO. MISSÃO: SERVIR. </a:t>
            </a:r>
          </a:p>
        </p:txBody>
      </p:sp>
      <p:pic>
        <p:nvPicPr>
          <p:cNvPr id="12" name="Marcador de Posição da Imagem 11">
            <a:extLst>
              <a:ext uri="{FF2B5EF4-FFF2-40B4-BE49-F238E27FC236}">
                <a16:creationId xmlns:a16="http://schemas.microsoft.com/office/drawing/2014/main" id="{A0C1AC71-188F-4790-8704-066AE2767970}"/>
              </a:ext>
            </a:extLst>
          </p:cNvPr>
          <p:cNvPicPr>
            <a:picLocks noGrp="1" noChangeAspect="1"/>
          </p:cNvPicPr>
          <p:nvPr>
            <p:ph type="pic" idx="1"/>
          </p:nvPr>
        </p:nvPicPr>
        <p:blipFill>
          <a:blip r:embed="rId2"/>
          <a:srcRect t="17836" b="17836"/>
          <a:stretch>
            <a:fillRect/>
          </a:stretch>
        </p:blipFill>
        <p:spPr>
          <a:xfrm>
            <a:off x="665369" y="213678"/>
            <a:ext cx="10871200" cy="3657600"/>
          </a:xfrm>
        </p:spPr>
      </p:pic>
    </p:spTree>
    <p:extLst>
      <p:ext uri="{BB962C8B-B14F-4D97-AF65-F5344CB8AC3E}">
        <p14:creationId xmlns:p14="http://schemas.microsoft.com/office/powerpoint/2010/main" val="32042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04CCB-E038-4396-A852-F92BA0C3E55C}"/>
              </a:ext>
            </a:extLst>
          </p:cNvPr>
          <p:cNvSpPr>
            <a:spLocks noGrp="1"/>
          </p:cNvSpPr>
          <p:nvPr>
            <p:ph type="title"/>
          </p:nvPr>
        </p:nvSpPr>
        <p:spPr>
          <a:xfrm>
            <a:off x="685799" y="805070"/>
            <a:ext cx="6164653" cy="414130"/>
          </a:xfrm>
        </p:spPr>
        <p:txBody>
          <a:bodyPr>
            <a:normAutofit fontScale="90000"/>
          </a:bodyPr>
          <a:lstStyle/>
          <a:p>
            <a:r>
              <a:rPr lang="pt-PT" b="1" i="1" dirty="0">
                <a:solidFill>
                  <a:schemeClr val="bg1"/>
                </a:solidFill>
              </a:rPr>
              <a:t>Fontes  e recursos utilizados</a:t>
            </a:r>
            <a:r>
              <a:rPr lang="pt-PT" dirty="0">
                <a:solidFill>
                  <a:schemeClr val="bg1"/>
                </a:solidFill>
              </a:rPr>
              <a:t>:</a:t>
            </a:r>
          </a:p>
        </p:txBody>
      </p:sp>
      <p:pic>
        <p:nvPicPr>
          <p:cNvPr id="6" name="Marcador de Posição da Imagem 5">
            <a:extLst>
              <a:ext uri="{FF2B5EF4-FFF2-40B4-BE49-F238E27FC236}">
                <a16:creationId xmlns:a16="http://schemas.microsoft.com/office/drawing/2014/main" id="{E9AAE298-C58D-4307-9BFE-173A7FE7D74D}"/>
              </a:ext>
            </a:extLst>
          </p:cNvPr>
          <p:cNvPicPr>
            <a:picLocks noGrp="1" noChangeAspect="1"/>
          </p:cNvPicPr>
          <p:nvPr>
            <p:ph type="pic" idx="1"/>
          </p:nvPr>
        </p:nvPicPr>
        <p:blipFill>
          <a:blip r:embed="rId2"/>
          <a:srcRect l="3556" r="3556"/>
          <a:stretch>
            <a:fillRect/>
          </a:stretch>
        </p:blipFill>
        <p:spPr/>
      </p:pic>
      <p:sp>
        <p:nvSpPr>
          <p:cNvPr id="4" name="Marcador de Posição do Texto 3">
            <a:extLst>
              <a:ext uri="{FF2B5EF4-FFF2-40B4-BE49-F238E27FC236}">
                <a16:creationId xmlns:a16="http://schemas.microsoft.com/office/drawing/2014/main" id="{2A26D0FF-406F-4F9D-98DF-F71E52E8930E}"/>
              </a:ext>
            </a:extLst>
          </p:cNvPr>
          <p:cNvSpPr>
            <a:spLocks noGrp="1"/>
          </p:cNvSpPr>
          <p:nvPr>
            <p:ph type="body" sz="half" idx="2"/>
          </p:nvPr>
        </p:nvSpPr>
        <p:spPr>
          <a:xfrm>
            <a:off x="685800" y="1219200"/>
            <a:ext cx="6164653" cy="5196840"/>
          </a:xfrm>
        </p:spPr>
        <p:txBody>
          <a:bodyPr>
            <a:normAutofit fontScale="92500" lnSpcReduction="20000"/>
          </a:bodyPr>
          <a:lstStyle/>
          <a:p>
            <a:r>
              <a:rPr lang="pt-PT" sz="2200" b="1" i="1" dirty="0">
                <a:solidFill>
                  <a:prstClr val="black"/>
                </a:solidFill>
              </a:rPr>
              <a:t>Fontes e Recursos utilizados e/ou citados</a:t>
            </a:r>
          </a:p>
          <a:p>
            <a:r>
              <a:rPr lang="pt-PT" sz="2200" dirty="0">
                <a:solidFill>
                  <a:prstClr val="black"/>
                </a:solidFill>
              </a:rPr>
              <a:t>- Alimentar, Curar, Ensinar – Os três Exemplos deixados por Cristo e o Domínio do Corpo de Desejos, por Roberto Costa.</a:t>
            </a:r>
            <a:endParaRPr lang="pt-PT" sz="2200" dirty="0">
              <a:solidFill>
                <a:schemeClr val="bg1"/>
              </a:solidFill>
            </a:endParaRPr>
          </a:p>
          <a:p>
            <a:r>
              <a:rPr lang="pt-PT" sz="2200" dirty="0">
                <a:solidFill>
                  <a:schemeClr val="bg1"/>
                </a:solidFill>
              </a:rPr>
              <a:t>- Palestra “Auxiliares Invisíveis” (trabalho escrito de apoio) Trabalho </a:t>
            </a:r>
            <a:r>
              <a:rPr lang="pt-PT" sz="2200" dirty="0">
                <a:solidFill>
                  <a:srgbClr val="000000"/>
                </a:solidFill>
                <a:latin typeface="Calibri" panose="020F0502020204030204" pitchFamily="34" charset="0"/>
              </a:rPr>
              <a:t>realizado pela Fraternidade </a:t>
            </a:r>
            <a:r>
              <a:rPr lang="pt-PT" sz="2200" dirty="0" err="1">
                <a:solidFill>
                  <a:srgbClr val="000000"/>
                </a:solidFill>
                <a:latin typeface="Calibri" panose="020F0502020204030204" pitchFamily="34" charset="0"/>
              </a:rPr>
              <a:t>Rosacruz</a:t>
            </a:r>
            <a:r>
              <a:rPr lang="pt-PT" sz="2200" dirty="0">
                <a:solidFill>
                  <a:srgbClr val="000000"/>
                </a:solidFill>
                <a:latin typeface="Calibri" panose="020F0502020204030204" pitchFamily="34" charset="0"/>
              </a:rPr>
              <a:t> Max </a:t>
            </a:r>
            <a:r>
              <a:rPr lang="pt-PT" sz="2200" dirty="0" err="1">
                <a:solidFill>
                  <a:srgbClr val="000000"/>
                </a:solidFill>
                <a:latin typeface="Calibri" panose="020F0502020204030204" pitchFamily="34" charset="0"/>
              </a:rPr>
              <a:t>Heindel</a:t>
            </a:r>
            <a:r>
              <a:rPr lang="pt-PT" sz="2200" dirty="0">
                <a:solidFill>
                  <a:srgbClr val="000000"/>
                </a:solidFill>
                <a:latin typeface="Calibri" panose="020F0502020204030204" pitchFamily="34" charset="0"/>
              </a:rPr>
              <a:t> Centro Autorizado do Rio de Janeiro, 10 de Abril </a:t>
            </a:r>
            <a:r>
              <a:rPr lang="pt-PT" sz="2200" dirty="0">
                <a:solidFill>
                  <a:schemeClr val="bg1"/>
                </a:solidFill>
                <a:latin typeface="Calibri" panose="020F0502020204030204" pitchFamily="34" charset="0"/>
              </a:rPr>
              <a:t>de 2016</a:t>
            </a:r>
            <a:r>
              <a:rPr lang="pt-PT" sz="2200" b="1" dirty="0">
                <a:solidFill>
                  <a:schemeClr val="bg1"/>
                </a:solidFill>
                <a:latin typeface="Calibri" panose="020F0502020204030204" pitchFamily="34" charset="0"/>
              </a:rPr>
              <a:t>.</a:t>
            </a:r>
          </a:p>
          <a:p>
            <a:r>
              <a:rPr lang="pt-PT" sz="2200" b="1" dirty="0">
                <a:solidFill>
                  <a:schemeClr val="bg1"/>
                </a:solidFill>
                <a:latin typeface="Calibri" panose="020F0502020204030204" pitchFamily="34" charset="0"/>
              </a:rPr>
              <a:t>Site do Centro Autorizado do Rio de Janeiro: </a:t>
            </a:r>
          </a:p>
          <a:p>
            <a:r>
              <a:rPr lang="pt-PT" sz="2200" dirty="0">
                <a:solidFill>
                  <a:schemeClr val="bg1"/>
                </a:solidFill>
                <a:latin typeface="Calibri" panose="020F0502020204030204" pitchFamily="34" charset="0"/>
                <a:hlinkClick r:id="rId3"/>
              </a:rPr>
              <a:t>http://www.christianrosenkreuz.org</a:t>
            </a:r>
            <a:endParaRPr lang="pt-PT" sz="2200" dirty="0">
              <a:solidFill>
                <a:schemeClr val="bg1"/>
              </a:solidFill>
              <a:latin typeface="Calibri" panose="020F0502020204030204" pitchFamily="34" charset="0"/>
            </a:endParaRPr>
          </a:p>
          <a:p>
            <a:r>
              <a:rPr lang="pt-PT" sz="2200" dirty="0">
                <a:solidFill>
                  <a:srgbClr val="000000"/>
                </a:solidFill>
                <a:latin typeface="Calibri" panose="020F0502020204030204" pitchFamily="34" charset="0"/>
              </a:rPr>
              <a:t>	- “ A Cura para a Nova Era”</a:t>
            </a:r>
          </a:p>
          <a:p>
            <a:r>
              <a:rPr lang="pt-PT" sz="2200" dirty="0">
                <a:solidFill>
                  <a:srgbClr val="000000"/>
                </a:solidFill>
                <a:latin typeface="Calibri" panose="020F0502020204030204" pitchFamily="34" charset="0"/>
              </a:rPr>
              <a:t>	-  “Como os </a:t>
            </a:r>
            <a:r>
              <a:rPr lang="pt-PT" sz="2200" dirty="0" err="1">
                <a:solidFill>
                  <a:srgbClr val="000000"/>
                </a:solidFill>
                <a:latin typeface="Calibri" panose="020F0502020204030204" pitchFamily="34" charset="0"/>
              </a:rPr>
              <a:t>Rosacruzes</a:t>
            </a:r>
            <a:r>
              <a:rPr lang="pt-PT" sz="2200" dirty="0">
                <a:solidFill>
                  <a:srgbClr val="000000"/>
                </a:solidFill>
                <a:latin typeface="Calibri" panose="020F0502020204030204" pitchFamily="34" charset="0"/>
              </a:rPr>
              <a:t> curam os enfermos”</a:t>
            </a:r>
          </a:p>
          <a:p>
            <a:r>
              <a:rPr lang="pt-PT" sz="2200" b="1" i="1" dirty="0">
                <a:solidFill>
                  <a:srgbClr val="000000"/>
                </a:solidFill>
                <a:latin typeface="Calibri" panose="020F0502020204030204" pitchFamily="34" charset="0"/>
              </a:rPr>
              <a:t>BIBLIOGRAFIA DE APOIO </a:t>
            </a:r>
          </a:p>
          <a:p>
            <a:r>
              <a:rPr lang="pt-PT" sz="2200" dirty="0">
                <a:solidFill>
                  <a:srgbClr val="000000"/>
                </a:solidFill>
                <a:latin typeface="Calibri" panose="020F0502020204030204" pitchFamily="34" charset="0"/>
              </a:rPr>
              <a:t>Os Auxiliares Invisíveis – </a:t>
            </a:r>
            <a:r>
              <a:rPr lang="pt-PT" sz="2200" dirty="0" err="1">
                <a:solidFill>
                  <a:srgbClr val="000000"/>
                </a:solidFill>
                <a:latin typeface="Calibri" panose="020F0502020204030204" pitchFamily="34" charset="0"/>
              </a:rPr>
              <a:t>Amber</a:t>
            </a:r>
            <a:r>
              <a:rPr lang="pt-PT" sz="2200" dirty="0">
                <a:solidFill>
                  <a:srgbClr val="000000"/>
                </a:solidFill>
                <a:latin typeface="Calibri" panose="020F0502020204030204" pitchFamily="34" charset="0"/>
              </a:rPr>
              <a:t> </a:t>
            </a:r>
            <a:r>
              <a:rPr lang="pt-PT" sz="2200" dirty="0" err="1">
                <a:solidFill>
                  <a:srgbClr val="000000"/>
                </a:solidFill>
                <a:latin typeface="Calibri" panose="020F0502020204030204" pitchFamily="34" charset="0"/>
              </a:rPr>
              <a:t>Tuttle</a:t>
            </a:r>
            <a:endParaRPr lang="pt-PT" sz="2200" dirty="0">
              <a:solidFill>
                <a:srgbClr val="000000"/>
              </a:solidFill>
              <a:latin typeface="Calibri" panose="020F0502020204030204" pitchFamily="34" charset="0"/>
            </a:endParaRPr>
          </a:p>
          <a:p>
            <a:r>
              <a:rPr lang="pt-PT" sz="2200" dirty="0">
                <a:solidFill>
                  <a:schemeClr val="bg1"/>
                </a:solidFill>
              </a:rPr>
              <a:t>Auxiliares Invisíveis – C. W. </a:t>
            </a:r>
            <a:r>
              <a:rPr lang="pt-PT" sz="2200" dirty="0" err="1">
                <a:solidFill>
                  <a:schemeClr val="bg1"/>
                </a:solidFill>
              </a:rPr>
              <a:t>Leadbeater</a:t>
            </a:r>
            <a:r>
              <a:rPr lang="pt-PT" sz="2200" dirty="0">
                <a:solidFill>
                  <a:schemeClr val="bg1"/>
                </a:solidFill>
              </a:rPr>
              <a:t> </a:t>
            </a:r>
          </a:p>
          <a:p>
            <a:endParaRPr lang="pt-PT" dirty="0">
              <a:solidFill>
                <a:schemeClr val="bg1"/>
              </a:solidFill>
            </a:endParaRPr>
          </a:p>
        </p:txBody>
      </p:sp>
    </p:spTree>
    <p:extLst>
      <p:ext uri="{BB962C8B-B14F-4D97-AF65-F5344CB8AC3E}">
        <p14:creationId xmlns:p14="http://schemas.microsoft.com/office/powerpoint/2010/main" val="180866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415A0-E526-4496-ADDB-6A8EDAC1DC18}"/>
              </a:ext>
            </a:extLst>
          </p:cNvPr>
          <p:cNvSpPr>
            <a:spLocks noGrp="1"/>
          </p:cNvSpPr>
          <p:nvPr>
            <p:ph type="title"/>
          </p:nvPr>
        </p:nvSpPr>
        <p:spPr>
          <a:xfrm>
            <a:off x="685800" y="278297"/>
            <a:ext cx="6164653" cy="781878"/>
          </a:xfrm>
        </p:spPr>
        <p:txBody>
          <a:bodyPr>
            <a:normAutofit/>
          </a:bodyPr>
          <a:lstStyle/>
          <a:p>
            <a:pPr algn="ctr"/>
            <a:r>
              <a:rPr lang="pt-PT" b="1" dirty="0">
                <a:solidFill>
                  <a:schemeClr val="bg1"/>
                </a:solidFill>
              </a:rPr>
              <a:t>AUXILIARES INVISIVEIS </a:t>
            </a:r>
          </a:p>
        </p:txBody>
      </p:sp>
      <p:pic>
        <p:nvPicPr>
          <p:cNvPr id="6" name="Marcador de Posição da Imagem 5">
            <a:extLst>
              <a:ext uri="{FF2B5EF4-FFF2-40B4-BE49-F238E27FC236}">
                <a16:creationId xmlns:a16="http://schemas.microsoft.com/office/drawing/2014/main" id="{D8D6CA7E-7A28-4058-9E04-B6A7A4295463}"/>
              </a:ext>
            </a:extLst>
          </p:cNvPr>
          <p:cNvPicPr>
            <a:picLocks noGrp="1" noChangeAspect="1"/>
          </p:cNvPicPr>
          <p:nvPr>
            <p:ph type="pic" idx="1"/>
          </p:nvPr>
        </p:nvPicPr>
        <p:blipFill>
          <a:blip r:embed="rId2"/>
          <a:srcRect l="2471" r="2471"/>
          <a:stretch>
            <a:fillRect/>
          </a:stretch>
        </p:blipFill>
        <p:spPr/>
      </p:pic>
      <p:sp>
        <p:nvSpPr>
          <p:cNvPr id="4" name="Marcador de Posição do Texto 3">
            <a:extLst>
              <a:ext uri="{FF2B5EF4-FFF2-40B4-BE49-F238E27FC236}">
                <a16:creationId xmlns:a16="http://schemas.microsoft.com/office/drawing/2014/main" id="{CB249AB8-D72E-4B7A-8745-C84B270FFD98}"/>
              </a:ext>
            </a:extLst>
          </p:cNvPr>
          <p:cNvSpPr>
            <a:spLocks noGrp="1"/>
          </p:cNvSpPr>
          <p:nvPr>
            <p:ph type="body" sz="half" idx="2"/>
          </p:nvPr>
        </p:nvSpPr>
        <p:spPr>
          <a:xfrm>
            <a:off x="685800" y="1179443"/>
            <a:ext cx="6164653" cy="5327374"/>
          </a:xfrm>
        </p:spPr>
        <p:txBody>
          <a:bodyPr>
            <a:normAutofit/>
          </a:bodyPr>
          <a:lstStyle/>
          <a:p>
            <a:r>
              <a:rPr lang="pt-PT" sz="2000" b="1" i="1" dirty="0">
                <a:solidFill>
                  <a:schemeClr val="bg1"/>
                </a:solidFill>
              </a:rPr>
              <a:t>Os Auxiliares Invisíveis são seres humanos que chegaram a um grau de evolução tal que, ao mesmo tempo que levam durante o dia em seu corpo físico uma vida consagrada ao serviço amoroso e desinteressado à humanidade, merecem o privilégio de ser durante a noite, enquanto funcionam nos seus Corpos Almas, colaboradores assíduos dos Irmãos Maiores. Há uma referência a esta faculdade, nas seguintes palavras do Serviço Vespertino, que diariamente celebram os </a:t>
            </a:r>
            <a:r>
              <a:rPr lang="pt-PT" sz="2000" b="1" i="1" dirty="0" err="1">
                <a:solidFill>
                  <a:schemeClr val="bg1"/>
                </a:solidFill>
              </a:rPr>
              <a:t>Rosacruzes</a:t>
            </a:r>
            <a:r>
              <a:rPr lang="pt-PT" sz="2000" b="1" i="1" dirty="0">
                <a:solidFill>
                  <a:schemeClr val="bg1"/>
                </a:solidFill>
              </a:rPr>
              <a:t> no seu Templo: </a:t>
            </a:r>
          </a:p>
          <a:p>
            <a:r>
              <a:rPr lang="pt-PT" sz="2400" b="1" i="1" dirty="0">
                <a:solidFill>
                  <a:schemeClr val="bg1"/>
                </a:solidFill>
              </a:rPr>
              <a:t>"E nesta noite, enquanto nossos corpos físicos descansam calmamente em seu sono, possamos nós, como Auxiliares Invisíveis, continuar trabalhando fielmente na Vinha do Senhor".</a:t>
            </a:r>
          </a:p>
        </p:txBody>
      </p:sp>
    </p:spTree>
    <p:extLst>
      <p:ext uri="{BB962C8B-B14F-4D97-AF65-F5344CB8AC3E}">
        <p14:creationId xmlns:p14="http://schemas.microsoft.com/office/powerpoint/2010/main" val="40421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2302D-D6A8-4CD5-950A-96C3FAA458CB}"/>
              </a:ext>
            </a:extLst>
          </p:cNvPr>
          <p:cNvSpPr>
            <a:spLocks noGrp="1"/>
          </p:cNvSpPr>
          <p:nvPr>
            <p:ph type="title"/>
          </p:nvPr>
        </p:nvSpPr>
        <p:spPr>
          <a:xfrm>
            <a:off x="1709530" y="609601"/>
            <a:ext cx="7699513" cy="463825"/>
          </a:xfrm>
        </p:spPr>
        <p:txBody>
          <a:bodyPr>
            <a:normAutofit fontScale="90000"/>
          </a:bodyPr>
          <a:lstStyle/>
          <a:p>
            <a:pPr algn="ctr"/>
            <a:r>
              <a:rPr lang="pt-PT" b="1" i="1" dirty="0">
                <a:solidFill>
                  <a:schemeClr val="bg1"/>
                </a:solidFill>
              </a:rPr>
              <a:t>O TRABALHO DE  CURA </a:t>
            </a:r>
          </a:p>
        </p:txBody>
      </p:sp>
      <p:sp>
        <p:nvSpPr>
          <p:cNvPr id="3" name="Marcador de Posição de Conteúdo 2">
            <a:extLst>
              <a:ext uri="{FF2B5EF4-FFF2-40B4-BE49-F238E27FC236}">
                <a16:creationId xmlns:a16="http://schemas.microsoft.com/office/drawing/2014/main" id="{B19FE000-0D77-41B2-AC28-D86EE939C454}"/>
              </a:ext>
            </a:extLst>
          </p:cNvPr>
          <p:cNvSpPr>
            <a:spLocks noGrp="1"/>
          </p:cNvSpPr>
          <p:nvPr>
            <p:ph idx="1"/>
          </p:nvPr>
        </p:nvSpPr>
        <p:spPr>
          <a:xfrm>
            <a:off x="685801" y="1073426"/>
            <a:ext cx="10131425" cy="5353878"/>
          </a:xfrm>
        </p:spPr>
        <p:txBody>
          <a:bodyPr>
            <a:normAutofit fontScale="62500" lnSpcReduction="20000"/>
          </a:bodyPr>
          <a:lstStyle/>
          <a:p>
            <a:pPr marL="0" indent="0">
              <a:buClr>
                <a:schemeClr val="bg1"/>
              </a:buClr>
              <a:buNone/>
            </a:pPr>
            <a:endParaRPr lang="pt-PT" sz="2400" dirty="0">
              <a:solidFill>
                <a:srgbClr val="000000"/>
              </a:solidFill>
              <a:latin typeface="Calibri" panose="020F0502020204030204" pitchFamily="34" charset="0"/>
            </a:endParaRPr>
          </a:p>
          <a:p>
            <a:pPr marL="0" indent="0">
              <a:buClr>
                <a:schemeClr val="bg1"/>
              </a:buClr>
              <a:buNone/>
            </a:pPr>
            <a:endParaRPr lang="pt-PT" sz="2400" dirty="0">
              <a:solidFill>
                <a:srgbClr val="000000"/>
              </a:solidFill>
              <a:latin typeface="Calibri" panose="020F0502020204030204" pitchFamily="34" charset="0"/>
            </a:endParaRPr>
          </a:p>
          <a:p>
            <a:pPr marL="0" indent="0">
              <a:buClr>
                <a:schemeClr val="bg1"/>
              </a:buClr>
              <a:buNone/>
            </a:pPr>
            <a:endParaRPr lang="pt-PT" sz="2400" dirty="0">
              <a:solidFill>
                <a:srgbClr val="000000"/>
              </a:solidFill>
              <a:latin typeface="Calibri" panose="020F0502020204030204" pitchFamily="34" charset="0"/>
            </a:endParaRPr>
          </a:p>
          <a:p>
            <a:pPr>
              <a:buClr>
                <a:schemeClr val="bg1"/>
              </a:buClr>
              <a:buFont typeface="Wingdings" panose="05000000000000000000" pitchFamily="2" charset="2"/>
              <a:buChar char="q"/>
            </a:pPr>
            <a:r>
              <a:rPr lang="pt-PT" sz="3800" dirty="0">
                <a:solidFill>
                  <a:srgbClr val="000000"/>
                </a:solidFill>
                <a:latin typeface="Calibri" panose="020F0502020204030204" pitchFamily="34" charset="0"/>
              </a:rPr>
              <a:t>  O trabalho de cura é efetuado pelos Irmãos Maiores da Ordem Rosa Cruz por intermédio dos Auxiliares Invisíveis a quem estão a ensinar.</a:t>
            </a:r>
          </a:p>
          <a:p>
            <a:pPr>
              <a:buClr>
                <a:schemeClr val="bg1"/>
              </a:buClr>
              <a:buFont typeface="Wingdings" panose="05000000000000000000" pitchFamily="2" charset="2"/>
              <a:buChar char="q"/>
            </a:pPr>
            <a:endParaRPr lang="pt-PT" sz="3800" dirty="0">
              <a:solidFill>
                <a:srgbClr val="000000"/>
              </a:solidFill>
              <a:latin typeface="Calibri" panose="020F0502020204030204" pitchFamily="34" charset="0"/>
            </a:endParaRPr>
          </a:p>
          <a:p>
            <a:pPr>
              <a:buClr>
                <a:schemeClr val="bg1"/>
              </a:buClr>
              <a:buFont typeface="Wingdings" panose="05000000000000000000" pitchFamily="2" charset="2"/>
              <a:buChar char="q"/>
            </a:pPr>
            <a:r>
              <a:rPr lang="pt-PT" sz="3800" dirty="0">
                <a:solidFill>
                  <a:srgbClr val="000000"/>
                </a:solidFill>
                <a:latin typeface="Calibri" panose="020F0502020204030204" pitchFamily="34" charset="0"/>
              </a:rPr>
              <a:t>  Estes Auxiliares Invisíveis são </a:t>
            </a:r>
            <a:r>
              <a:rPr lang="pt-PT" sz="3800" dirty="0" err="1">
                <a:solidFill>
                  <a:srgbClr val="000000"/>
                </a:solidFill>
                <a:latin typeface="Calibri" panose="020F0502020204030204" pitchFamily="34" charset="0"/>
              </a:rPr>
              <a:t>Probacionistas</a:t>
            </a:r>
            <a:r>
              <a:rPr lang="pt-PT" sz="3800" dirty="0">
                <a:solidFill>
                  <a:srgbClr val="000000"/>
                </a:solidFill>
                <a:latin typeface="Calibri" panose="020F0502020204030204" pitchFamily="34" charset="0"/>
              </a:rPr>
              <a:t>, geralmente, que durante o dia se esforçam por viver uma existência de bondade e serviço, preparando-se para alcançar o privilégio de serem utilizados pelos Irmãos Maiores à noite, durante o sono, quando saem do corpo.</a:t>
            </a:r>
          </a:p>
          <a:p>
            <a:pPr marL="0" indent="0">
              <a:buClr>
                <a:schemeClr val="bg1"/>
              </a:buClr>
              <a:buNone/>
            </a:pPr>
            <a:endParaRPr lang="pt-PT" sz="3800" dirty="0">
              <a:solidFill>
                <a:srgbClr val="000000"/>
              </a:solidFill>
              <a:latin typeface="Calibri" panose="020F0502020204030204" pitchFamily="34" charset="0"/>
            </a:endParaRPr>
          </a:p>
          <a:p>
            <a:pPr>
              <a:buClr>
                <a:schemeClr val="bg1"/>
              </a:buClr>
              <a:buFont typeface="Wingdings" panose="05000000000000000000" pitchFamily="2" charset="2"/>
              <a:buChar char="q"/>
            </a:pPr>
            <a:r>
              <a:rPr lang="pt-PT" sz="3800" dirty="0">
                <a:solidFill>
                  <a:srgbClr val="000000"/>
                </a:solidFill>
                <a:latin typeface="Calibri" panose="020F0502020204030204" pitchFamily="34" charset="0"/>
              </a:rPr>
              <a:t>  Estes </a:t>
            </a:r>
            <a:r>
              <a:rPr lang="pt-PT" sz="3800" dirty="0" err="1">
                <a:solidFill>
                  <a:srgbClr val="000000"/>
                </a:solidFill>
                <a:latin typeface="Calibri" panose="020F0502020204030204" pitchFamily="34" charset="0"/>
              </a:rPr>
              <a:t>Probacionistas</a:t>
            </a:r>
            <a:r>
              <a:rPr lang="pt-PT" sz="3800" dirty="0">
                <a:solidFill>
                  <a:srgbClr val="000000"/>
                </a:solidFill>
                <a:latin typeface="Calibri" panose="020F0502020204030204" pitchFamily="34" charset="0"/>
              </a:rPr>
              <a:t> são frequentemente reunidos em grupos, de acordo com o seu temperamento e capacidade. A forma de constituir e organizar cada grupo de Auxiliares Invisíveis, realiza-se mediante o emprego dos eflúvios dos seus corpos vitais. </a:t>
            </a:r>
            <a:endParaRPr lang="pt-PT" sz="3800" dirty="0"/>
          </a:p>
          <a:p>
            <a:pPr>
              <a:buClr>
                <a:schemeClr val="bg1"/>
              </a:buClr>
              <a:buFont typeface="Wingdings" panose="05000000000000000000" pitchFamily="2" charset="2"/>
              <a:buChar char="q"/>
            </a:pPr>
            <a:endParaRPr lang="pt-PT" sz="3800" dirty="0">
              <a:solidFill>
                <a:srgbClr val="000000"/>
              </a:solidFill>
              <a:latin typeface="Calibri" panose="020F0502020204030204" pitchFamily="34" charset="0"/>
            </a:endParaRPr>
          </a:p>
          <a:p>
            <a:pPr>
              <a:buClr>
                <a:schemeClr val="bg1"/>
              </a:buClr>
              <a:buFont typeface="Wingdings" panose="05000000000000000000" pitchFamily="2" charset="2"/>
              <a:buChar char="q"/>
            </a:pPr>
            <a:endParaRPr lang="pt-PT"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458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AB5CD-DD3E-4ADF-8DDE-27FA6520D959}"/>
              </a:ext>
            </a:extLst>
          </p:cNvPr>
          <p:cNvSpPr>
            <a:spLocks noGrp="1"/>
          </p:cNvSpPr>
          <p:nvPr>
            <p:ph type="title"/>
          </p:nvPr>
        </p:nvSpPr>
        <p:spPr>
          <a:xfrm>
            <a:off x="685801" y="609600"/>
            <a:ext cx="10131425" cy="344557"/>
          </a:xfrm>
        </p:spPr>
        <p:txBody>
          <a:bodyPr>
            <a:normAutofit fontScale="90000"/>
          </a:bodyPr>
          <a:lstStyle/>
          <a:p>
            <a:pPr algn="ctr"/>
            <a:r>
              <a:rPr lang="pt-PT" b="1" i="1" dirty="0">
                <a:solidFill>
                  <a:schemeClr val="bg1"/>
                </a:solidFill>
              </a:rPr>
              <a:t>O TRABALHO DE CURA</a:t>
            </a:r>
          </a:p>
        </p:txBody>
      </p:sp>
      <p:sp>
        <p:nvSpPr>
          <p:cNvPr id="3" name="Marcador de Posição de Conteúdo 2">
            <a:extLst>
              <a:ext uri="{FF2B5EF4-FFF2-40B4-BE49-F238E27FC236}">
                <a16:creationId xmlns:a16="http://schemas.microsoft.com/office/drawing/2014/main" id="{C4A2188A-9DF5-45A5-9BE5-9FA96E91D56F}"/>
              </a:ext>
            </a:extLst>
          </p:cNvPr>
          <p:cNvSpPr>
            <a:spLocks noGrp="1"/>
          </p:cNvSpPr>
          <p:nvPr>
            <p:ph idx="1"/>
          </p:nvPr>
        </p:nvSpPr>
        <p:spPr>
          <a:xfrm>
            <a:off x="685801" y="1232452"/>
            <a:ext cx="10131425" cy="5340625"/>
          </a:xfrm>
        </p:spPr>
        <p:txBody>
          <a:bodyPr>
            <a:normAutofit lnSpcReduction="10000"/>
          </a:bodyPr>
          <a:lstStyle/>
          <a:p>
            <a:endParaRPr lang="pt-PT" sz="2000" dirty="0">
              <a:solidFill>
                <a:srgbClr val="000000"/>
              </a:solidFill>
              <a:latin typeface="Calibri" panose="020F0502020204030204" pitchFamily="34" charset="0"/>
            </a:endParaRPr>
          </a:p>
          <a:p>
            <a:pPr>
              <a:buClr>
                <a:schemeClr val="bg1"/>
              </a:buClr>
              <a:buFont typeface="Wingdings" panose="05000000000000000000" pitchFamily="2" charset="2"/>
              <a:buChar char="q"/>
            </a:pPr>
            <a:r>
              <a:rPr lang="pt-PT" sz="2400" dirty="0">
                <a:solidFill>
                  <a:srgbClr val="000000"/>
                </a:solidFill>
                <a:latin typeface="Calibri" panose="020F0502020204030204" pitchFamily="34" charset="0"/>
              </a:rPr>
              <a:t>  O primeiro destes eflúvios é obtido quando o </a:t>
            </a:r>
            <a:r>
              <a:rPr lang="pt-PT" sz="2400" dirty="0" err="1">
                <a:solidFill>
                  <a:srgbClr val="000000"/>
                </a:solidFill>
                <a:latin typeface="Calibri" panose="020F0502020204030204" pitchFamily="34" charset="0"/>
              </a:rPr>
              <a:t>Probacionista</a:t>
            </a:r>
            <a:r>
              <a:rPr lang="pt-PT" sz="2400" dirty="0">
                <a:solidFill>
                  <a:srgbClr val="000000"/>
                </a:solidFill>
                <a:latin typeface="Calibri" panose="020F0502020204030204" pitchFamily="34" charset="0"/>
              </a:rPr>
              <a:t> assina o seu compromisso, e é renovado diariamente quando faz as suas anotações no formulário correspondente. Enquanto se mantiver fiel e leve uma vida de pureza e </a:t>
            </a:r>
            <a:r>
              <a:rPr lang="pt-PT" sz="2400" dirty="0">
                <a:solidFill>
                  <a:schemeClr val="bg1"/>
                </a:solidFill>
                <a:latin typeface="Calibri" panose="020F0502020204030204" pitchFamily="34" charset="0"/>
              </a:rPr>
              <a:t>serviço, construirá um elo permanente entre ele e os Irmãos Maiores.</a:t>
            </a:r>
          </a:p>
          <a:p>
            <a:pPr marL="0" indent="0">
              <a:buClr>
                <a:schemeClr val="bg1"/>
              </a:buClr>
              <a:buNone/>
            </a:pPr>
            <a:endParaRPr lang="pt-PT" sz="2400" dirty="0">
              <a:solidFill>
                <a:schemeClr val="bg1"/>
              </a:solidFill>
              <a:latin typeface="Calibri" panose="020F0502020204030204" pitchFamily="34" charset="0"/>
            </a:endParaRPr>
          </a:p>
          <a:p>
            <a:pPr>
              <a:buClr>
                <a:schemeClr val="bg1"/>
              </a:buClr>
              <a:buFont typeface="Wingdings" panose="05000000000000000000" pitchFamily="2" charset="2"/>
              <a:buChar char="q"/>
            </a:pPr>
            <a:r>
              <a:rPr lang="pt-PT" sz="2400" dirty="0">
                <a:solidFill>
                  <a:srgbClr val="000000"/>
                </a:solidFill>
                <a:latin typeface="Calibri" panose="020F0502020204030204" pitchFamily="34" charset="0"/>
              </a:rPr>
              <a:t>  Cada grupo é composto geralmente por 12 </a:t>
            </a:r>
            <a:r>
              <a:rPr lang="pt-PT" sz="2400" dirty="0" err="1">
                <a:solidFill>
                  <a:srgbClr val="000000"/>
                </a:solidFill>
                <a:latin typeface="Calibri" panose="020F0502020204030204" pitchFamily="34" charset="0"/>
              </a:rPr>
              <a:t>Probacionistas</a:t>
            </a:r>
            <a:r>
              <a:rPr lang="pt-PT" sz="2400" dirty="0">
                <a:solidFill>
                  <a:srgbClr val="000000"/>
                </a:solidFill>
                <a:latin typeface="Calibri" panose="020F0502020204030204" pitchFamily="34" charset="0"/>
              </a:rPr>
              <a:t>, além do seu Instrutor, e, em geral, são escolhidos de acordo com as sincronicidades dos sonos, podendo ser, ou não, da mesma zona horária. Podem agir, no entanto, individualmente, em grupos de dois,  três, </a:t>
            </a:r>
            <a:r>
              <a:rPr lang="pt-PT" sz="2400" dirty="0" err="1">
                <a:solidFill>
                  <a:srgbClr val="000000"/>
                </a:solidFill>
                <a:latin typeface="Calibri" panose="020F0502020204030204" pitchFamily="34" charset="0"/>
              </a:rPr>
              <a:t>etc</a:t>
            </a:r>
            <a:r>
              <a:rPr lang="pt-PT" sz="2400" dirty="0">
                <a:solidFill>
                  <a:srgbClr val="000000"/>
                </a:solidFill>
                <a:latin typeface="Calibri" panose="020F0502020204030204" pitchFamily="34" charset="0"/>
              </a:rPr>
              <a:t>, consoante os casos.</a:t>
            </a:r>
          </a:p>
          <a:p>
            <a:pPr marL="0" indent="0">
              <a:buClr>
                <a:schemeClr val="bg1"/>
              </a:buClr>
              <a:buNone/>
            </a:pPr>
            <a:endParaRPr lang="pt-PT" sz="2400" dirty="0">
              <a:solidFill>
                <a:srgbClr val="000000"/>
              </a:solidFill>
              <a:latin typeface="Calibri" panose="020F0502020204030204" pitchFamily="34" charset="0"/>
            </a:endParaRPr>
          </a:p>
          <a:p>
            <a:pPr>
              <a:buClr>
                <a:schemeClr val="bg1"/>
              </a:buClr>
              <a:buFont typeface="Wingdings" panose="05000000000000000000" pitchFamily="2" charset="2"/>
              <a:buChar char="q"/>
            </a:pPr>
            <a:r>
              <a:rPr lang="pt-PT" sz="2400" dirty="0">
                <a:solidFill>
                  <a:srgbClr val="000000"/>
                </a:solidFill>
                <a:latin typeface="Calibri" panose="020F0502020204030204" pitchFamily="34" charset="0"/>
              </a:rPr>
              <a:t>  Podem ser agrupados de acordo com os seus Ascendentes por forma a que formem um círculo completo de 12 signos. </a:t>
            </a:r>
            <a:endParaRPr lang="pt-PT"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4504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60183-A003-4209-A029-94CCD7BF48BB}"/>
              </a:ext>
            </a:extLst>
          </p:cNvPr>
          <p:cNvSpPr>
            <a:spLocks noGrp="1"/>
          </p:cNvSpPr>
          <p:nvPr>
            <p:ph type="title"/>
          </p:nvPr>
        </p:nvSpPr>
        <p:spPr>
          <a:xfrm>
            <a:off x="685801" y="490330"/>
            <a:ext cx="10131425" cy="556592"/>
          </a:xfrm>
        </p:spPr>
        <p:txBody>
          <a:bodyPr>
            <a:normAutofit fontScale="90000"/>
          </a:bodyPr>
          <a:lstStyle/>
          <a:p>
            <a:pPr algn="ctr"/>
            <a:r>
              <a:rPr lang="pt-PT" b="1" i="1" dirty="0">
                <a:solidFill>
                  <a:schemeClr val="bg1"/>
                </a:solidFill>
              </a:rPr>
              <a:t>O MÉTODO DE CURA E O PEDIDO DE AUXÍLIO</a:t>
            </a:r>
          </a:p>
        </p:txBody>
      </p:sp>
      <p:sp>
        <p:nvSpPr>
          <p:cNvPr id="3" name="Marcador de Posição de Conteúdo 2">
            <a:extLst>
              <a:ext uri="{FF2B5EF4-FFF2-40B4-BE49-F238E27FC236}">
                <a16:creationId xmlns:a16="http://schemas.microsoft.com/office/drawing/2014/main" id="{8E2A71DF-AFBE-4DF6-B1D2-A9724A541B37}"/>
              </a:ext>
            </a:extLst>
          </p:cNvPr>
          <p:cNvSpPr>
            <a:spLocks noGrp="1"/>
          </p:cNvSpPr>
          <p:nvPr>
            <p:ph idx="1"/>
          </p:nvPr>
        </p:nvSpPr>
        <p:spPr>
          <a:xfrm>
            <a:off x="685801" y="1258957"/>
            <a:ext cx="10131425" cy="5194852"/>
          </a:xfrm>
        </p:spPr>
        <p:txBody>
          <a:bodyPr>
            <a:normAutofit lnSpcReduction="10000"/>
          </a:bodyPr>
          <a:lstStyle/>
          <a:p>
            <a:pPr marL="0" indent="0" algn="just">
              <a:buNone/>
            </a:pPr>
            <a:endParaRPr lang="pt-PT" dirty="0">
              <a:solidFill>
                <a:schemeClr val="bg1"/>
              </a:solidFill>
            </a:endParaRPr>
          </a:p>
          <a:p>
            <a:pPr algn="just">
              <a:buClrTx/>
              <a:buFont typeface="Wingdings" panose="05000000000000000000" pitchFamily="2" charset="2"/>
              <a:buChar char="q"/>
            </a:pPr>
            <a:r>
              <a:rPr lang="pt-PT" sz="2400" dirty="0">
                <a:solidFill>
                  <a:schemeClr val="bg1"/>
                </a:solidFill>
              </a:rPr>
              <a:t>  O método de cura da Fraternidade </a:t>
            </a:r>
            <a:r>
              <a:rPr lang="pt-PT" sz="2400" dirty="0" err="1">
                <a:solidFill>
                  <a:schemeClr val="bg1"/>
                </a:solidFill>
              </a:rPr>
              <a:t>Rosacruz</a:t>
            </a:r>
            <a:r>
              <a:rPr lang="pt-PT" sz="2400" dirty="0">
                <a:solidFill>
                  <a:schemeClr val="bg1"/>
                </a:solidFill>
              </a:rPr>
              <a:t> é tão eficiente como único. Realiza-se principalmente por meios espirituais, requerendo porém do paciente, determinada dose de cooperação. Qualquer pessoa que deseje ajuda, deve solicitá-la, escrevendo esse pedido com caneta tinteiro ou hidrográfica pois a tinta líquida carregará o eflúvio do seu corpo vital. Este eflúvio constituirá o meio pelo qual o Auxiliar Invisível terá acesso ao corpo do paciente, a fim de efetuar a cura solicitada.</a:t>
            </a:r>
          </a:p>
          <a:p>
            <a:pPr algn="just">
              <a:buClrTx/>
              <a:buFont typeface="Wingdings" panose="05000000000000000000" pitchFamily="2" charset="2"/>
              <a:buChar char="q"/>
            </a:pPr>
            <a:r>
              <a:rPr lang="pt-PT" sz="2400" dirty="0">
                <a:solidFill>
                  <a:schemeClr val="bg1"/>
                </a:solidFill>
              </a:rPr>
              <a:t>  Quem pede deverá enviar mensalmente à Fraternidade </a:t>
            </a:r>
            <a:r>
              <a:rPr lang="pt-PT" sz="2400" dirty="0" err="1">
                <a:solidFill>
                  <a:schemeClr val="bg1"/>
                </a:solidFill>
              </a:rPr>
              <a:t>Rosacruz</a:t>
            </a:r>
            <a:r>
              <a:rPr lang="pt-PT" sz="2400" dirty="0">
                <a:solidFill>
                  <a:schemeClr val="bg1"/>
                </a:solidFill>
              </a:rPr>
              <a:t> algumas linhas escritas com caneta tinteiro ou hidrográfica, informando acerca do seu estado de saúde. Assim, o Auxiliar Invisível saberá do progresso realizado pelo paciente. </a:t>
            </a:r>
          </a:p>
          <a:p>
            <a:pPr algn="just">
              <a:buClrTx/>
              <a:buFont typeface="Wingdings" panose="05000000000000000000" pitchFamily="2" charset="2"/>
              <a:buChar char="q"/>
            </a:pPr>
            <a:r>
              <a:rPr lang="pt-PT" sz="2400" dirty="0">
                <a:solidFill>
                  <a:schemeClr val="bg1"/>
                </a:solidFill>
              </a:rPr>
              <a:t>  Pedidos de auxílio para menores de quatorze anos deverão ser feitos por intermédio de um dos seus pais ou responsáveis.</a:t>
            </a:r>
          </a:p>
        </p:txBody>
      </p:sp>
    </p:spTree>
    <p:extLst>
      <p:ext uri="{BB962C8B-B14F-4D97-AF65-F5344CB8AC3E}">
        <p14:creationId xmlns:p14="http://schemas.microsoft.com/office/powerpoint/2010/main" val="256788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03F7D-A7F3-457E-A97C-39E6937268BC}"/>
              </a:ext>
            </a:extLst>
          </p:cNvPr>
          <p:cNvSpPr>
            <a:spLocks noGrp="1"/>
          </p:cNvSpPr>
          <p:nvPr>
            <p:ph type="title"/>
          </p:nvPr>
        </p:nvSpPr>
        <p:spPr>
          <a:xfrm>
            <a:off x="685801" y="251792"/>
            <a:ext cx="10131425" cy="662608"/>
          </a:xfrm>
        </p:spPr>
        <p:txBody>
          <a:bodyPr/>
          <a:lstStyle/>
          <a:p>
            <a:pPr algn="ctr"/>
            <a:r>
              <a:rPr lang="pt-PT" b="1" i="1" dirty="0">
                <a:solidFill>
                  <a:schemeClr val="bg1"/>
                </a:solidFill>
              </a:rPr>
              <a:t>O MÉTODO DE CURA E O PEDIDO DE AUXÍLIO  </a:t>
            </a:r>
          </a:p>
        </p:txBody>
      </p:sp>
      <p:sp>
        <p:nvSpPr>
          <p:cNvPr id="3" name="Marcador de Posição de Conteúdo 2">
            <a:extLst>
              <a:ext uri="{FF2B5EF4-FFF2-40B4-BE49-F238E27FC236}">
                <a16:creationId xmlns:a16="http://schemas.microsoft.com/office/drawing/2014/main" id="{3547544A-E0CA-4049-96CD-5B369B479C7A}"/>
              </a:ext>
            </a:extLst>
          </p:cNvPr>
          <p:cNvSpPr>
            <a:spLocks noGrp="1"/>
          </p:cNvSpPr>
          <p:nvPr>
            <p:ph idx="1"/>
          </p:nvPr>
        </p:nvSpPr>
        <p:spPr>
          <a:xfrm>
            <a:off x="685801" y="914400"/>
            <a:ext cx="10131425" cy="5698435"/>
          </a:xfrm>
        </p:spPr>
        <p:txBody>
          <a:bodyPr>
            <a:normAutofit fontScale="92500" lnSpcReduction="20000"/>
          </a:bodyPr>
          <a:lstStyle/>
          <a:p>
            <a:pPr lvl="0" algn="just">
              <a:buClrTx/>
              <a:buFont typeface="Wingdings" panose="05000000000000000000" pitchFamily="2" charset="2"/>
              <a:buChar char="q"/>
            </a:pPr>
            <a:r>
              <a:rPr lang="pt-PT" sz="2400" dirty="0">
                <a:solidFill>
                  <a:schemeClr val="bg1"/>
                </a:solidFill>
              </a:rPr>
              <a:t> Quase sem </a:t>
            </a:r>
            <a:r>
              <a:rPr lang="pt-PT" sz="2400" dirty="0" err="1">
                <a:solidFill>
                  <a:schemeClr val="bg1"/>
                </a:solidFill>
              </a:rPr>
              <a:t>excepção</a:t>
            </a:r>
            <a:r>
              <a:rPr lang="pt-PT" sz="2400" dirty="0">
                <a:solidFill>
                  <a:schemeClr val="bg1"/>
                </a:solidFill>
              </a:rPr>
              <a:t>, toda a pessoa que peça auxílio, recebê-lo-á na mesma noite. Não obstante, a cura total realiza de acordo com as Leis da Natureza, considerando-se o merecimento de cada um, a sua cooperação e o destino envolvido, pois a enfermidade é consequência do erro. Eis porque é necessário remover as causas para obtenção da cura completa. Os Auxiliares Invisíveis proporcionam ajuda ao paciente desde os planos internos, devendo este cooperar, fazendo uma avaliação objetiva de si mesmo, a fim de compreender e remover as causas da enfermidade.</a:t>
            </a:r>
          </a:p>
          <a:p>
            <a:pPr marL="0" lvl="0" indent="0" algn="just">
              <a:buClrTx/>
              <a:buNone/>
            </a:pPr>
            <a:endParaRPr lang="pt-PT" sz="2400" dirty="0">
              <a:solidFill>
                <a:schemeClr val="bg1"/>
              </a:solidFill>
            </a:endParaRPr>
          </a:p>
          <a:p>
            <a:pPr lvl="0" algn="just">
              <a:buClrTx/>
              <a:buFont typeface="Wingdings" panose="05000000000000000000" pitchFamily="2" charset="2"/>
              <a:buChar char="q"/>
            </a:pPr>
            <a:r>
              <a:rPr lang="pt-PT" sz="2400" dirty="0">
                <a:solidFill>
                  <a:prstClr val="black"/>
                </a:solidFill>
              </a:rPr>
              <a:t> É muito frequente os pacientes sentirem a presença dos Auxiliares Invisíveis, enquanto estes trabalham para extirpar-lhes os venenos causadores da enfermidade e assim devolver-lhes a saúde. Por vezes, quando há materialização das mãos , alguns pacientes apercebem-se dessa ação, sob a parte etérica do órgão afetado. </a:t>
            </a:r>
          </a:p>
          <a:p>
            <a:pPr marL="0" lvl="0" indent="0" algn="just">
              <a:buClrTx/>
              <a:buNone/>
            </a:pPr>
            <a:endParaRPr lang="pt-PT" sz="2400" dirty="0">
              <a:solidFill>
                <a:schemeClr val="bg1"/>
              </a:solidFill>
            </a:endParaRPr>
          </a:p>
          <a:p>
            <a:pPr lvl="0" algn="just">
              <a:buClrTx/>
              <a:buFont typeface="Wingdings" panose="05000000000000000000" pitchFamily="2" charset="2"/>
              <a:buChar char="q"/>
            </a:pPr>
            <a:r>
              <a:rPr lang="pt-PT" sz="2400" dirty="0">
                <a:solidFill>
                  <a:schemeClr val="bg1"/>
                </a:solidFill>
              </a:rPr>
              <a:t> A ação de curar o enfermo é um trabalho espiritual. Por isso, antes mesmo de a solicitação chegar à Sede Mundial, os Auxiliares Invisíveis, trabalhando sob a inspiração do segundo mandamento de Cristo, "curai os enfermos", são atraídos para a pessoa. De acordo com a Lei Absoluta, proporcionam-lhe toda a ajuda possível: "Pedi e ser-vos-á dado".</a:t>
            </a:r>
          </a:p>
          <a:p>
            <a:endParaRPr lang="pt-PT" dirty="0"/>
          </a:p>
        </p:txBody>
      </p:sp>
    </p:spTree>
    <p:extLst>
      <p:ext uri="{BB962C8B-B14F-4D97-AF65-F5344CB8AC3E}">
        <p14:creationId xmlns:p14="http://schemas.microsoft.com/office/powerpoint/2010/main" val="120023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57A91-3AC3-4E3C-B529-D8B5CCFD502E}"/>
              </a:ext>
            </a:extLst>
          </p:cNvPr>
          <p:cNvSpPr>
            <a:spLocks noGrp="1"/>
          </p:cNvSpPr>
          <p:nvPr>
            <p:ph type="title"/>
          </p:nvPr>
        </p:nvSpPr>
        <p:spPr>
          <a:xfrm>
            <a:off x="685801" y="609600"/>
            <a:ext cx="10131425" cy="662609"/>
          </a:xfrm>
        </p:spPr>
        <p:txBody>
          <a:bodyPr/>
          <a:lstStyle/>
          <a:p>
            <a:pPr algn="ctr"/>
            <a:r>
              <a:rPr lang="pt-PT" b="1" i="1" dirty="0">
                <a:solidFill>
                  <a:schemeClr val="bg1"/>
                </a:solidFill>
              </a:rPr>
              <a:t>O MÉTODO DE CURA E O PEDIDO DE AUXÍLIO  </a:t>
            </a:r>
          </a:p>
        </p:txBody>
      </p:sp>
      <p:sp>
        <p:nvSpPr>
          <p:cNvPr id="3" name="Marcador de Posição de Conteúdo 2">
            <a:extLst>
              <a:ext uri="{FF2B5EF4-FFF2-40B4-BE49-F238E27FC236}">
                <a16:creationId xmlns:a16="http://schemas.microsoft.com/office/drawing/2014/main" id="{39BE804D-CAF1-4C3C-823C-0CF24E239F5C}"/>
              </a:ext>
            </a:extLst>
          </p:cNvPr>
          <p:cNvSpPr>
            <a:spLocks noGrp="1"/>
          </p:cNvSpPr>
          <p:nvPr>
            <p:ph idx="1"/>
          </p:nvPr>
        </p:nvSpPr>
        <p:spPr>
          <a:xfrm>
            <a:off x="685801" y="1272209"/>
            <a:ext cx="10131425" cy="5367129"/>
          </a:xfrm>
        </p:spPr>
        <p:txBody>
          <a:bodyPr>
            <a:noAutofit/>
          </a:bodyPr>
          <a:lstStyle/>
          <a:p>
            <a:pPr lvl="0" algn="just">
              <a:buClrTx/>
              <a:buFont typeface="Wingdings" panose="05000000000000000000" pitchFamily="2" charset="2"/>
              <a:buChar char="q"/>
            </a:pPr>
            <a:r>
              <a:rPr lang="pt-PT" sz="2200" dirty="0">
                <a:solidFill>
                  <a:prstClr val="black"/>
                </a:solidFill>
              </a:rPr>
              <a:t>Doentes e estudantes, se quiserem amorosamente unir-se a nós em oração aos enfermos, deverão fazê-lo sobretudo nos dias de Cura (podem fazer esta concentração todos os dias também), quando a Lua transita em Signo Cardeal do Zodíaco. A hora fixada para esse serviço devocional é às 18 horas e 30 minutos. A característica dos signos cardeais é irradiar energia dinâmica e tornar ativas as obras que se iniciam debaixo de sua influência. Por conseguinte, os pensamentos de auxílio e cura emitidos em todo o mundo por aqueles que querem transmitir sua ajuda, estão dotados de um </a:t>
            </a:r>
            <a:r>
              <a:rPr lang="pt-PT" sz="2200" dirty="0">
                <a:solidFill>
                  <a:schemeClr val="bg1"/>
                </a:solidFill>
              </a:rPr>
              <a:t>maior poder quando iniciam seu pensamento misericordioso sob esse</a:t>
            </a:r>
            <a:r>
              <a:rPr lang="pt-PT" sz="2200" b="1" dirty="0">
                <a:solidFill>
                  <a:schemeClr val="bg1"/>
                </a:solidFill>
              </a:rPr>
              <a:t> </a:t>
            </a:r>
            <a:r>
              <a:rPr lang="pt-PT" sz="2200" dirty="0">
                <a:solidFill>
                  <a:schemeClr val="bg1"/>
                </a:solidFill>
              </a:rPr>
              <a:t>impulso cardeal. A hora de Verão é opcional. Podem juntar-se também noutros horários, quando não for possível fazê-lo no horário convencionando. </a:t>
            </a:r>
            <a:endParaRPr lang="pt-PT" sz="2200" b="1" dirty="0">
              <a:solidFill>
                <a:schemeClr val="bg1"/>
              </a:solidFill>
            </a:endParaRPr>
          </a:p>
          <a:p>
            <a:pPr lvl="0" algn="just">
              <a:buClrTx/>
              <a:buFont typeface="Wingdings" panose="05000000000000000000" pitchFamily="2" charset="2"/>
              <a:buChar char="q"/>
            </a:pPr>
            <a:r>
              <a:rPr lang="pt-PT" sz="2200" dirty="0">
                <a:solidFill>
                  <a:prstClr val="black"/>
                </a:solidFill>
              </a:rPr>
              <a:t>Aquele que deseja unir-se a nós no Serviço de Cura em oração, deve pois retirar-se para lugar reservado, fechar os olhos, e concentrar-se no Símbolo </a:t>
            </a:r>
            <a:r>
              <a:rPr lang="pt-PT" sz="2200" dirty="0" err="1">
                <a:solidFill>
                  <a:prstClr val="black"/>
                </a:solidFill>
              </a:rPr>
              <a:t>Rosacruz</a:t>
            </a:r>
            <a:r>
              <a:rPr lang="pt-PT" sz="2200" dirty="0">
                <a:solidFill>
                  <a:prstClr val="black"/>
                </a:solidFill>
              </a:rPr>
              <a:t>, meditando silenciosamente sobre o Amor e a Cura Divina. Desse modo, poderá converter-se em um canal para libertar o poder da Cura vindo diretamente do Pai. Este é o poder utilizado pelos Auxiliares Invisíveis na cura dos enfermos.</a:t>
            </a:r>
          </a:p>
        </p:txBody>
      </p:sp>
    </p:spTree>
    <p:extLst>
      <p:ext uri="{BB962C8B-B14F-4D97-AF65-F5344CB8AC3E}">
        <p14:creationId xmlns:p14="http://schemas.microsoft.com/office/powerpoint/2010/main" val="405464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B901B-1694-4A1B-B2C9-53416A37B2B5}"/>
              </a:ext>
            </a:extLst>
          </p:cNvPr>
          <p:cNvSpPr>
            <a:spLocks noGrp="1"/>
          </p:cNvSpPr>
          <p:nvPr>
            <p:ph type="title"/>
          </p:nvPr>
        </p:nvSpPr>
        <p:spPr>
          <a:xfrm>
            <a:off x="685801" y="0"/>
            <a:ext cx="10131425" cy="636105"/>
          </a:xfrm>
        </p:spPr>
        <p:txBody>
          <a:bodyPr>
            <a:normAutofit fontScale="90000"/>
          </a:bodyPr>
          <a:lstStyle/>
          <a:p>
            <a:pPr algn="ctr"/>
            <a:r>
              <a:rPr lang="pt-PT" i="1" dirty="0">
                <a:solidFill>
                  <a:schemeClr val="bg1"/>
                </a:solidFill>
              </a:rPr>
              <a:t>O MÉTODO DE CURA E O PEDIDO DE AUXÍLIO  </a:t>
            </a:r>
          </a:p>
        </p:txBody>
      </p:sp>
      <p:sp>
        <p:nvSpPr>
          <p:cNvPr id="3" name="Marcador de Posição de Conteúdo 2">
            <a:extLst>
              <a:ext uri="{FF2B5EF4-FFF2-40B4-BE49-F238E27FC236}">
                <a16:creationId xmlns:a16="http://schemas.microsoft.com/office/drawing/2014/main" id="{C8BF0527-53E7-4452-8395-BE014BE6677A}"/>
              </a:ext>
            </a:extLst>
          </p:cNvPr>
          <p:cNvSpPr>
            <a:spLocks noGrp="1"/>
          </p:cNvSpPr>
          <p:nvPr>
            <p:ph idx="1"/>
          </p:nvPr>
        </p:nvSpPr>
        <p:spPr>
          <a:xfrm>
            <a:off x="685801" y="755374"/>
            <a:ext cx="10131425" cy="6102626"/>
          </a:xfrm>
        </p:spPr>
        <p:txBody>
          <a:bodyPr>
            <a:normAutofit fontScale="77500" lnSpcReduction="20000"/>
          </a:bodyPr>
          <a:lstStyle/>
          <a:p>
            <a:pPr algn="just">
              <a:lnSpc>
                <a:spcPct val="150000"/>
              </a:lnSpc>
              <a:buClrTx/>
              <a:buFont typeface="Wingdings" panose="05000000000000000000" pitchFamily="2" charset="2"/>
              <a:buChar char="q"/>
            </a:pPr>
            <a:r>
              <a:rPr lang="pt-PT" sz="2100" b="1" dirty="0">
                <a:solidFill>
                  <a:schemeClr val="bg1"/>
                </a:solidFill>
              </a:rPr>
              <a:t>A CURA ESPIRITUAL:</a:t>
            </a:r>
            <a:r>
              <a:rPr lang="pt-PT" sz="2100" dirty="0">
                <a:solidFill>
                  <a:schemeClr val="bg1"/>
                </a:solidFill>
              </a:rPr>
              <a:t> A cura</a:t>
            </a:r>
            <a:r>
              <a:rPr lang="pt-PT" sz="2100" b="1" dirty="0">
                <a:solidFill>
                  <a:schemeClr val="bg1"/>
                </a:solidFill>
              </a:rPr>
              <a:t> </a:t>
            </a:r>
            <a:r>
              <a:rPr lang="pt-PT" sz="2100" dirty="0">
                <a:solidFill>
                  <a:schemeClr val="bg1"/>
                </a:solidFill>
              </a:rPr>
              <a:t>espiritual opera sobre os planos superiores do nosso ser e efetua-se conforme as Leis Naturais, que imperam "tanto em cima como em baixo". Por conseguinte, todos os métodos de cura naturais que se aplicam em nosso corpo físico estão em harmonia com o trabalho dos Auxiliares Invisíveis, nos planos superiores.</a:t>
            </a:r>
          </a:p>
          <a:p>
            <a:pPr algn="just">
              <a:lnSpc>
                <a:spcPct val="150000"/>
              </a:lnSpc>
              <a:buClrTx/>
              <a:buFont typeface="Wingdings" panose="05000000000000000000" pitchFamily="2" charset="2"/>
              <a:buChar char="q"/>
            </a:pPr>
            <a:r>
              <a:rPr lang="pt-PT" sz="2100" b="1" dirty="0">
                <a:solidFill>
                  <a:schemeClr val="bg1"/>
                </a:solidFill>
              </a:rPr>
              <a:t>EFLÚVIOS QUE SE TRANSMITEM NAS ASSINATURAS SEMANAIS</a:t>
            </a:r>
            <a:r>
              <a:rPr lang="pt-PT" sz="2100" dirty="0">
                <a:solidFill>
                  <a:schemeClr val="bg1"/>
                </a:solidFill>
              </a:rPr>
              <a:t>: A fim de que os Auxiliares Invisíveis possam operar eficazmente sobre o paciente, é necessário que se obtenham os eflúvios do seu corpo vital, que é a contraparte etérica de seu corpo físico e do campo de ação das forças vitais. Esse eflúvio obtém-se através de algumas linhas que o paciente deve escrever com tinta, uma vez por semana, nos dias assinalados no cartão especial de cura (pode ser numa folha branca, quando não houver outra hipótese, sem prejuízo). Essa indicação é importante, porque uma pena carregada de líquido conduz melhor o magnetismo do que um lápis. O éter que impregna o papel com a assinatura semanal, dá uma indicação sobre o estado momentâneo de saúde e possibilita o acesso ao organismo do paciente. É essencial que o paciente ofereça este éter de livre vontade, com o propósito de dar acesso ao seu organismo, pelos Auxiliares Invisíveis. Vemos, pois, como é importante escrever regularmente as assinaturas semanais e enviá-las depois de um mês ao Serviço e Auxílio de Cura da Sede Central (ou de outro qualquer Centro). Porém, se o enfermo não colaborar nesse propósito, os Auxiliares Invisíveis não poderão atuar sobre ele.</a:t>
            </a:r>
          </a:p>
          <a:p>
            <a:pPr marL="0" indent="0">
              <a:buClrTx/>
              <a:buNone/>
            </a:pPr>
            <a:endParaRPr lang="pt-PT" dirty="0"/>
          </a:p>
        </p:txBody>
      </p:sp>
    </p:spTree>
    <p:extLst>
      <p:ext uri="{BB962C8B-B14F-4D97-AF65-F5344CB8AC3E}">
        <p14:creationId xmlns:p14="http://schemas.microsoft.com/office/powerpoint/2010/main" val="2572392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1148</TotalTime>
  <Words>4410</Words>
  <Application>Microsoft Office PowerPoint</Application>
  <PresentationFormat>Ecrã Panorâmico</PresentationFormat>
  <Paragraphs>131</Paragraphs>
  <Slides>26</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26</vt:i4>
      </vt:variant>
    </vt:vector>
  </HeadingPairs>
  <TitlesOfParts>
    <vt:vector size="31" baseType="lpstr">
      <vt:lpstr>Arial</vt:lpstr>
      <vt:lpstr>Calibri</vt:lpstr>
      <vt:lpstr>Calibri Light</vt:lpstr>
      <vt:lpstr>Wingdings</vt:lpstr>
      <vt:lpstr>Celestial</vt:lpstr>
      <vt:lpstr>A  CURA  ROSACRUZ   AUXILIARES  INVISIVEIS </vt:lpstr>
      <vt:lpstr>O PODER DE CURAR </vt:lpstr>
      <vt:lpstr>AUXILIARES INVISIVEIS </vt:lpstr>
      <vt:lpstr>O TRABALHO DE  CURA </vt:lpstr>
      <vt:lpstr>O TRABALHO DE CURA</vt:lpstr>
      <vt:lpstr>O MÉTODO DE CURA E O PEDIDO DE AUXÍLIO</vt:lpstr>
      <vt:lpstr>O MÉTODO DE CURA E O PEDIDO DE AUXÍLIO  </vt:lpstr>
      <vt:lpstr>O MÉTODO DE CURA E O PEDIDO DE AUXÍLIO  </vt:lpstr>
      <vt:lpstr>O MÉTODO DE CURA E O PEDIDO DE AUXÍLIO  </vt:lpstr>
      <vt:lpstr>A CURA ROSACRUZ E O DIAGNÓSTICO PELOS ASTROS </vt:lpstr>
      <vt:lpstr>COOPERAÇÃO DO DOENTE </vt:lpstr>
      <vt:lpstr>COOPERAÇÃO DO DOENTE </vt:lpstr>
      <vt:lpstr>COOPERAÇÃO DO DOENTE </vt:lpstr>
      <vt:lpstr>COOPERAÇÃO DO DOENTE </vt:lpstr>
      <vt:lpstr>TEMPO NECESSÁRIO PARA A CURA </vt:lpstr>
      <vt:lpstr>O TRABALHO DOS AUXILIARES INVISIVEIS </vt:lpstr>
      <vt:lpstr>O CORPO DE DESEJOS DE UM AUXILIAR </vt:lpstr>
      <vt:lpstr>CASO 1 </vt:lpstr>
      <vt:lpstr>Caso 2</vt:lpstr>
      <vt:lpstr>Caso 3 - CASOS de auxílio relativo a animais </vt:lpstr>
      <vt:lpstr>ESPÍRITO GRUPO </vt:lpstr>
      <vt:lpstr> A Bíblia – josué: um auxiliar invisível </vt:lpstr>
      <vt:lpstr>CRISTÃOS MÍSTICOS – SER CRISTÃO  </vt:lpstr>
      <vt:lpstr>Apresentação do PowerPoint</vt:lpstr>
      <vt:lpstr>NA PERSPETIVA DO OCULTO: </vt:lpstr>
      <vt:lpstr>Fontes  e recursos utilizados: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LNMIY</dc:creator>
  <cp:lastModifiedBy>LNMIY</cp:lastModifiedBy>
  <cp:revision>51</cp:revision>
  <dcterms:created xsi:type="dcterms:W3CDTF">2017-07-13T23:10:17Z</dcterms:created>
  <dcterms:modified xsi:type="dcterms:W3CDTF">2017-07-15T15:22:06Z</dcterms:modified>
</cp:coreProperties>
</file>